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91" r:id="rId2"/>
    <p:sldId id="292" r:id="rId3"/>
    <p:sldId id="296" r:id="rId4"/>
    <p:sldId id="297" r:id="rId5"/>
    <p:sldId id="298" r:id="rId6"/>
    <p:sldId id="299" r:id="rId7"/>
    <p:sldId id="301" r:id="rId8"/>
    <p:sldId id="300" r:id="rId9"/>
    <p:sldId id="303" r:id="rId10"/>
    <p:sldId id="302" r:id="rId11"/>
    <p:sldId id="304" r:id="rId12"/>
    <p:sldId id="305" r:id="rId13"/>
    <p:sldId id="294" r:id="rId14"/>
    <p:sldId id="307"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71F"/>
    <a:srgbClr val="8497B0"/>
    <a:srgbClr val="113366"/>
    <a:srgbClr val="808080"/>
    <a:srgbClr val="1A4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049" autoAdjust="0"/>
  </p:normalViewPr>
  <p:slideViewPr>
    <p:cSldViewPr snapToGrid="0" showGuides="1">
      <p:cViewPr varScale="1">
        <p:scale>
          <a:sx n="98" d="100"/>
          <a:sy n="98" d="100"/>
        </p:scale>
        <p:origin x="1074" y="90"/>
      </p:cViewPr>
      <p:guideLst>
        <p:guide orient="horz" pos="2183"/>
        <p:guide pos="3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A470B8-4CAA-4DFD-9315-9E3CBB9BE637}" type="datetimeFigureOut">
              <a:rPr lang="zh-CN" altLang="en-US" smtClean="0"/>
              <a:t>2023/4/3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AD61A-C2DF-4F22-B44D-2D8435653FB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这一部分是比赛设备的介绍。</a:t>
            </a:r>
          </a:p>
        </p:txBody>
      </p:sp>
      <p:sp>
        <p:nvSpPr>
          <p:cNvPr id="4" name="灯片编号占位符 3"/>
          <p:cNvSpPr>
            <a:spLocks noGrp="1"/>
          </p:cNvSpPr>
          <p:nvPr>
            <p:ph type="sldNum" sz="quarter" idx="10"/>
          </p:nvPr>
        </p:nvSpPr>
        <p:spPr/>
        <p:txBody>
          <a:bodyPr/>
          <a:lstStyle/>
          <a:p>
            <a:fld id="{B2A64216-7571-4F55-B8A0-A9B09CAD06D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接下来是方案分析，第一部分是关于机械设计上的，我来讲解一下实现这个改造的思路是怎么样的，首先是我们可以在官网上找到相应的</a:t>
            </a:r>
            <a:r>
              <a:rPr lang="en-US" altLang="zh-CN" dirty="0"/>
              <a:t>EP</a:t>
            </a:r>
            <a:r>
              <a:rPr lang="zh-CN" altLang="en-US" dirty="0"/>
              <a:t>拓展版平面图，或者我们也可以用游标卡尺等工具进行实物测量，然后通过三维建模软件如</a:t>
            </a:r>
            <a:r>
              <a:rPr lang="en-US" altLang="zh-CN" dirty="0" err="1"/>
              <a:t>Soildwork</a:t>
            </a:r>
            <a:r>
              <a:rPr lang="zh-CN" altLang="en-US" dirty="0"/>
              <a:t>进行建模设计，我们只需要建模出需要安装的孔位以及对应的安装平台就可以了，不需要整车建模出来，降低工作量。然后可以根据需要的强度选择材料如亚克力，玻纤，碳纤维等，去找加工厂或者是通过学校或者指导老师的加工设备进行加工，在得到零件后可以进行安装，这里我们可以用铜柱或者是</a:t>
            </a:r>
            <a:r>
              <a:rPr lang="en-US" altLang="zh-CN" dirty="0"/>
              <a:t>3D</a:t>
            </a:r>
            <a:r>
              <a:rPr lang="zh-CN" altLang="en-US" dirty="0"/>
              <a:t>打印的结构件来安装。</a:t>
            </a:r>
          </a:p>
        </p:txBody>
      </p:sp>
      <p:sp>
        <p:nvSpPr>
          <p:cNvPr id="4" name="灯片编号占位符 3"/>
          <p:cNvSpPr>
            <a:spLocks noGrp="1"/>
          </p:cNvSpPr>
          <p:nvPr>
            <p:ph type="sldNum" sz="quarter" idx="5"/>
          </p:nvPr>
        </p:nvSpPr>
        <p:spPr/>
        <p:txBody>
          <a:bodyPr/>
          <a:lstStyle/>
          <a:p>
            <a:fld id="{873AD61A-C2DF-4F22-B44D-2D8435653FBF}" type="slidenum">
              <a:rPr lang="zh-CN" altLang="en-US" smtClean="0"/>
              <a:t>10</a:t>
            </a:fld>
            <a:endParaRPr lang="zh-CN" altLang="en-US"/>
          </a:p>
        </p:txBody>
      </p:sp>
    </p:spTree>
    <p:extLst>
      <p:ext uri="{BB962C8B-B14F-4D97-AF65-F5344CB8AC3E}">
        <p14:creationId xmlns:p14="http://schemas.microsoft.com/office/powerpoint/2010/main" val="330015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对于无人机</a:t>
            </a:r>
            <a:r>
              <a:rPr lang="en-US" altLang="zh-CN" dirty="0"/>
              <a:t>SLAM</a:t>
            </a:r>
            <a:r>
              <a:rPr lang="zh-CN" altLang="en-US" dirty="0"/>
              <a:t>与导航的方案，我们这里给大家一个方案比如我们传感器方案采用了加入单线激光雷达，底盘内置</a:t>
            </a:r>
            <a:r>
              <a:rPr lang="en-US" altLang="zh-CN" dirty="0"/>
              <a:t>IMU</a:t>
            </a:r>
            <a:r>
              <a:rPr lang="zh-CN" altLang="en-US" dirty="0"/>
              <a:t>，麦轮里程计。其中激光雷达可以得到机器人与障碍物的距离信息，</a:t>
            </a:r>
            <a:r>
              <a:rPr lang="en-US" altLang="zh-CN" dirty="0"/>
              <a:t>IMU</a:t>
            </a:r>
            <a:r>
              <a:rPr lang="zh-CN" altLang="en-US" dirty="0"/>
              <a:t>的底盘姿态和加速度信息，麦轮可以获取底盘的位置信息，但是由于各个传感器都有自己的误差，我们需要采用比如</a:t>
            </a:r>
            <a:r>
              <a:rPr lang="en-US" altLang="zh-CN" dirty="0" err="1"/>
              <a:t>amcl</a:t>
            </a:r>
            <a:r>
              <a:rPr lang="zh-CN" altLang="en-US" dirty="0"/>
              <a:t>、</a:t>
            </a:r>
            <a:r>
              <a:rPr lang="en-US" altLang="zh-CN" dirty="0"/>
              <a:t>EKF</a:t>
            </a:r>
            <a:r>
              <a:rPr lang="zh-CN" altLang="en-US" dirty="0"/>
              <a:t>等方法去实现无人车的室内定位，其中我们也可以用</a:t>
            </a:r>
            <a:r>
              <a:rPr lang="en-US" altLang="zh-CN" dirty="0"/>
              <a:t>ROS</a:t>
            </a:r>
            <a:r>
              <a:rPr lang="zh-CN" altLang="en-US" dirty="0"/>
              <a:t>机器人操作系统的</a:t>
            </a:r>
            <a:r>
              <a:rPr lang="en-US" altLang="zh-CN" dirty="0" err="1"/>
              <a:t>movebase</a:t>
            </a:r>
            <a:r>
              <a:rPr lang="zh-CN" altLang="en-US" dirty="0"/>
              <a:t>框架，最后实现右图的导航效果。</a:t>
            </a:r>
          </a:p>
        </p:txBody>
      </p:sp>
      <p:sp>
        <p:nvSpPr>
          <p:cNvPr id="4" name="灯片编号占位符 3"/>
          <p:cNvSpPr>
            <a:spLocks noGrp="1"/>
          </p:cNvSpPr>
          <p:nvPr>
            <p:ph type="sldNum" sz="quarter" idx="5"/>
          </p:nvPr>
        </p:nvSpPr>
        <p:spPr/>
        <p:txBody>
          <a:bodyPr/>
          <a:lstStyle/>
          <a:p>
            <a:fld id="{873AD61A-C2DF-4F22-B44D-2D8435653FBF}" type="slidenum">
              <a:rPr lang="zh-CN" altLang="en-US" smtClean="0"/>
              <a:t>11</a:t>
            </a:fld>
            <a:endParaRPr lang="zh-CN" altLang="en-US"/>
          </a:p>
        </p:txBody>
      </p:sp>
    </p:spTree>
    <p:extLst>
      <p:ext uri="{BB962C8B-B14F-4D97-AF65-F5344CB8AC3E}">
        <p14:creationId xmlns:p14="http://schemas.microsoft.com/office/powerpoint/2010/main" val="2147657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对于无人机对位降落的方案，在</a:t>
            </a:r>
            <a:r>
              <a:rPr lang="en-US" altLang="zh-CN" dirty="0" err="1"/>
              <a:t>PSDK</a:t>
            </a:r>
            <a:r>
              <a:rPr lang="zh-CN" altLang="en-US" dirty="0"/>
              <a:t>中我们可以调用无人机的下视避障灰度相机，可以得到下视的图像，基于</a:t>
            </a:r>
            <a:r>
              <a:rPr lang="en-US" altLang="zh-CN" dirty="0" err="1"/>
              <a:t>apriltag</a:t>
            </a:r>
            <a:r>
              <a:rPr lang="zh-CN" altLang="en-US" dirty="0"/>
              <a:t>的视觉定位库，可以获取相机与</a:t>
            </a:r>
            <a:r>
              <a:rPr lang="en-US" altLang="zh-CN" dirty="0"/>
              <a:t>Tag</a:t>
            </a:r>
            <a:r>
              <a:rPr lang="zh-CN" altLang="en-US" dirty="0"/>
              <a:t>的旋转变换矩阵和平移变换矩阵，我们通过机器人坐标变换的方法可以得到无人机质心坐标系和下视灰度相机坐标系的旋转变换和平移变换矩阵，最后可以实现无人机与</a:t>
            </a:r>
            <a:r>
              <a:rPr lang="en-US" altLang="zh-CN" dirty="0"/>
              <a:t>Tag</a:t>
            </a:r>
            <a:r>
              <a:rPr lang="zh-CN" altLang="en-US" dirty="0"/>
              <a:t>二维码的位置变换。最终通过无人机的对位算法可以获取无人机目标对位算法比如用</a:t>
            </a:r>
            <a:r>
              <a:rPr lang="en-US" altLang="zh-CN" dirty="0" err="1"/>
              <a:t>PID</a:t>
            </a:r>
            <a:r>
              <a:rPr lang="zh-CN" altLang="en-US" dirty="0"/>
              <a:t>算法等最后可以实现无人机逐渐在平台降落。</a:t>
            </a:r>
          </a:p>
        </p:txBody>
      </p:sp>
      <p:sp>
        <p:nvSpPr>
          <p:cNvPr id="4" name="灯片编号占位符 3"/>
          <p:cNvSpPr>
            <a:spLocks noGrp="1"/>
          </p:cNvSpPr>
          <p:nvPr>
            <p:ph type="sldNum" sz="quarter" idx="5"/>
          </p:nvPr>
        </p:nvSpPr>
        <p:spPr/>
        <p:txBody>
          <a:bodyPr/>
          <a:lstStyle/>
          <a:p>
            <a:fld id="{873AD61A-C2DF-4F22-B44D-2D8435653FBF}" type="slidenum">
              <a:rPr lang="zh-CN" altLang="en-US" smtClean="0"/>
              <a:t>12</a:t>
            </a:fld>
            <a:endParaRPr lang="zh-CN" altLang="en-US"/>
          </a:p>
        </p:txBody>
      </p:sp>
    </p:spTree>
    <p:extLst>
      <p:ext uri="{BB962C8B-B14F-4D97-AF65-F5344CB8AC3E}">
        <p14:creationId xmlns:p14="http://schemas.microsoft.com/office/powerpoint/2010/main" val="3097260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以为我们这个赛事是第一届比赛，对于刚接触的同学我们也推荐了相关的学习路线，大家可以参考一下。参赛队员们可以参考分配不同的方向，学习不同方向的知识。学习路线，这些都可以在</a:t>
            </a:r>
            <a:r>
              <a:rPr lang="en-US" altLang="zh-CN" dirty="0"/>
              <a:t>B</a:t>
            </a:r>
            <a:r>
              <a:rPr lang="zh-CN" altLang="en-US" dirty="0"/>
              <a:t>站上面搜索可以找到一些视频课程</a:t>
            </a:r>
            <a:endParaRPr lang="en-US" altLang="zh-CN" dirty="0"/>
          </a:p>
          <a:p>
            <a:r>
              <a:rPr lang="zh-CN" altLang="en-US" dirty="0"/>
              <a:t>比如古月居的</a:t>
            </a:r>
            <a:r>
              <a:rPr lang="en-US" altLang="zh-CN" dirty="0"/>
              <a:t>ROS</a:t>
            </a:r>
            <a:r>
              <a:rPr lang="zh-CN" altLang="en-US" dirty="0"/>
              <a:t>入门十四讲，学习</a:t>
            </a:r>
            <a:r>
              <a:rPr lang="en-US" altLang="zh-CN" dirty="0"/>
              <a:t>ROS</a:t>
            </a:r>
            <a:r>
              <a:rPr lang="zh-CN" altLang="en-US" dirty="0"/>
              <a:t>机器人系统，后续可以了解原理层面的，关于机器人学基础，传感器原理等等。逐步去根据比赛学习新的知识。</a:t>
            </a:r>
            <a:endParaRPr lang="en-US" altLang="zh-CN" dirty="0"/>
          </a:p>
          <a:p>
            <a:r>
              <a:rPr lang="zh-CN" altLang="en-US" dirty="0"/>
              <a:t>对于组队和分工，我们建议是大二大三为主力开发人员，根据不同方向我们需要不同的人数负责，建议负责多机协同的同学可以是比较有开发经验的。</a:t>
            </a:r>
            <a:endParaRPr lang="en-US" altLang="zh-CN" dirty="0"/>
          </a:p>
          <a:p>
            <a:r>
              <a:rPr lang="zh-CN" altLang="en-US" dirty="0"/>
              <a:t>后面我们组委会也会提供相应技术支持，</a:t>
            </a:r>
            <a:r>
              <a:rPr lang="en-US" altLang="zh-CN" dirty="0"/>
              <a:t>ROS</a:t>
            </a:r>
            <a:r>
              <a:rPr lang="zh-CN" altLang="en-US" dirty="0"/>
              <a:t>开发功能包，大家可以基于我们的这些功能包快速实现自己的程序，我们也会在后面的直播课程上给大家介绍相关的功能包内容。</a:t>
            </a:r>
          </a:p>
        </p:txBody>
      </p:sp>
      <p:sp>
        <p:nvSpPr>
          <p:cNvPr id="4" name="灯片编号占位符 3"/>
          <p:cNvSpPr>
            <a:spLocks noGrp="1"/>
          </p:cNvSpPr>
          <p:nvPr>
            <p:ph type="sldNum" sz="quarter" idx="10"/>
          </p:nvPr>
        </p:nvSpPr>
        <p:spPr/>
        <p:txBody>
          <a:bodyPr/>
          <a:lstStyle/>
          <a:p>
            <a:fld id="{B2A64216-7571-4F55-B8A0-A9B09CAD06D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比赛的竞赛周期，由于是第一次办赛，我们也给出了可以参考安排。组委会的发布和赛队对应的工作，赛事公布，同学们可以组队，线上评审过程的过程中需要进行组员培训，赛季规划完成。分区赛的备赛阶段需要算法学习，和设备调试，然后就是新技术的研发，和整机测试。到了分区赛比赛就考验大家的发挥稳定性。国赛阶段会发布新的规则，规则会根据分区赛各个队伍的情况进行修改，所以需要同学们进行新的技术研发，最后参与国赛比赛。</a:t>
            </a:r>
            <a:endParaRPr lang="en-US" altLang="zh-CN" dirty="0"/>
          </a:p>
          <a:p>
            <a:endParaRPr lang="en-US" altLang="zh-CN" dirty="0"/>
          </a:p>
          <a:p>
            <a:r>
              <a:rPr lang="zh-CN" altLang="en-US" dirty="0"/>
              <a:t>参赛的建议：由于比赛涉及四旋翼无人机，所以人员安全是必须确保的，同学们在调试无人机的时候一定要注意人身安全，可以设置一些安全设施，比如防护网。由于是首次办赛，所以没有往届的参考资料，需要同学们投入一定研发时间。</a:t>
            </a:r>
          </a:p>
        </p:txBody>
      </p:sp>
      <p:sp>
        <p:nvSpPr>
          <p:cNvPr id="4" name="灯片编号占位符 3"/>
          <p:cNvSpPr>
            <a:spLocks noGrp="1"/>
          </p:cNvSpPr>
          <p:nvPr>
            <p:ph type="sldNum" sz="quarter" idx="10"/>
          </p:nvPr>
        </p:nvSpPr>
        <p:spPr/>
        <p:txBody>
          <a:bodyPr/>
          <a:lstStyle/>
          <a:p>
            <a:fld id="{B2A64216-7571-4F55-B8A0-A9B09CAD06D6}" type="slidenum">
              <a:rPr lang="zh-CN" altLang="en-US" smtClean="0"/>
              <a:t>14</a:t>
            </a:fld>
            <a:endParaRPr lang="zh-CN" altLang="en-US"/>
          </a:p>
        </p:txBody>
      </p:sp>
    </p:spTree>
    <p:extLst>
      <p:ext uri="{BB962C8B-B14F-4D97-AF65-F5344CB8AC3E}">
        <p14:creationId xmlns:p14="http://schemas.microsoft.com/office/powerpoint/2010/main" val="235432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我们比赛用到的地面端车模，采用</a:t>
            </a:r>
            <a:r>
              <a:rPr lang="zh-CN" altLang="en-US" sz="1200" kern="1200" dirty="0">
                <a:solidFill>
                  <a:schemeClr val="tx1"/>
                </a:solidFill>
                <a:latin typeface="+mn-lt"/>
                <a:ea typeface="+mn-ea"/>
                <a:cs typeface="+mn-cs"/>
              </a:rPr>
              <a:t>的是天途</a:t>
            </a:r>
            <a:r>
              <a:rPr lang="en-US" altLang="zh-CN" sz="1200" kern="1200" dirty="0">
                <a:solidFill>
                  <a:schemeClr val="tx1"/>
                </a:solidFill>
                <a:latin typeface="+mn-lt"/>
                <a:ea typeface="+mn-ea"/>
                <a:cs typeface="+mn-cs"/>
              </a:rPr>
              <a:t>RM-BOX-A</a:t>
            </a:r>
            <a:r>
              <a:rPr lang="zh-CN" altLang="en-US" sz="1200" kern="1200" dirty="0">
                <a:solidFill>
                  <a:schemeClr val="tx1"/>
                </a:solidFill>
                <a:latin typeface="+mn-lt"/>
                <a:ea typeface="+mn-ea"/>
                <a:cs typeface="+mn-cs"/>
              </a:rPr>
              <a:t>智能车，其主要有两部分组成，一个是定制版的</a:t>
            </a:r>
            <a:r>
              <a:rPr lang="en-US" altLang="zh-CN" sz="1200" kern="1200" dirty="0" err="1">
                <a:solidFill>
                  <a:schemeClr val="tx1"/>
                </a:solidFill>
                <a:latin typeface="+mn-lt"/>
                <a:ea typeface="+mn-ea"/>
                <a:cs typeface="+mn-cs"/>
              </a:rPr>
              <a:t>RoboMater</a:t>
            </a:r>
            <a:r>
              <a:rPr lang="en-US" altLang="zh-CN" sz="1200" kern="1200" dirty="0">
                <a:solidFill>
                  <a:schemeClr val="tx1"/>
                </a:solidFill>
                <a:latin typeface="+mn-lt"/>
                <a:ea typeface="+mn-ea"/>
                <a:cs typeface="+mn-cs"/>
              </a:rPr>
              <a:t> EP </a:t>
            </a:r>
            <a:r>
              <a:rPr lang="zh-CN" altLang="en-US" sz="1200" kern="1200" dirty="0">
                <a:solidFill>
                  <a:schemeClr val="tx1"/>
                </a:solidFill>
                <a:latin typeface="+mn-lt"/>
                <a:ea typeface="+mn-ea"/>
                <a:cs typeface="+mn-cs"/>
              </a:rPr>
              <a:t>无人车底盘，一个是我们自行开发设计的地面端算力盒子。其中底盘包含有智能主控，用于协调处理各路信号，以及支持高清图传。麦克纳姆轮可以实现无人车的全向移动和任意旋转，同时解算获取里程计数据。底盘内置</a:t>
            </a:r>
            <a:r>
              <a:rPr lang="en-US" altLang="zh-CN" sz="1200" kern="1200" dirty="0">
                <a:solidFill>
                  <a:schemeClr val="tx1"/>
                </a:solidFill>
                <a:latin typeface="+mn-lt"/>
                <a:ea typeface="+mn-ea"/>
                <a:cs typeface="+mn-cs"/>
              </a:rPr>
              <a:t>IMU</a:t>
            </a:r>
            <a:r>
              <a:rPr lang="zh-CN" altLang="en-US" sz="1200" kern="1200" dirty="0">
                <a:solidFill>
                  <a:schemeClr val="tx1"/>
                </a:solidFill>
                <a:latin typeface="+mn-lt"/>
                <a:ea typeface="+mn-ea"/>
                <a:cs typeface="+mn-cs"/>
              </a:rPr>
              <a:t>可以获取底盘姿态信息。地面端算力盒子可以运行上层的智能控制算法，其处理器为</a:t>
            </a:r>
            <a:r>
              <a:rPr lang="zh-CN" altLang="en-US" sz="1200" dirty="0">
                <a:solidFill>
                  <a:schemeClr val="tx1">
                    <a:lumMod val="65000"/>
                    <a:lumOff val="35000"/>
                  </a:schemeClr>
                </a:solidFill>
                <a:ea typeface="思源黑体 CN Medium" pitchFamily="34" charset="-122"/>
              </a:rPr>
              <a:t> </a:t>
            </a:r>
            <a:r>
              <a:rPr lang="en-US" altLang="zh-CN" sz="1200" dirty="0" err="1">
                <a:solidFill>
                  <a:schemeClr val="tx1">
                    <a:lumMod val="65000"/>
                    <a:lumOff val="35000"/>
                  </a:schemeClr>
                </a:solidFill>
                <a:ea typeface="思源黑体 CN Medium" pitchFamily="34" charset="-122"/>
              </a:rPr>
              <a:t>RK3588S</a:t>
            </a:r>
            <a:r>
              <a:rPr lang="zh-CN" altLang="en-US" sz="1200" dirty="0">
                <a:solidFill>
                  <a:schemeClr val="tx1">
                    <a:lumMod val="65000"/>
                    <a:lumOff val="35000"/>
                  </a:schemeClr>
                </a:solidFill>
                <a:ea typeface="思源黑体 CN Medium" pitchFamily="34" charset="-122"/>
              </a:rPr>
              <a:t>，有</a:t>
            </a:r>
            <a:r>
              <a:rPr lang="en-US" altLang="zh-CN" sz="1200" dirty="0" err="1">
                <a:solidFill>
                  <a:schemeClr val="tx1">
                    <a:lumMod val="65000"/>
                    <a:lumOff val="35000"/>
                  </a:schemeClr>
                </a:solidFill>
                <a:ea typeface="思源黑体 CN Medium" pitchFamily="34" charset="-122"/>
              </a:rPr>
              <a:t>8g</a:t>
            </a:r>
            <a:r>
              <a:rPr lang="zh-CN" altLang="en-US" sz="1200" dirty="0">
                <a:solidFill>
                  <a:schemeClr val="tx1">
                    <a:lumMod val="65000"/>
                    <a:lumOff val="35000"/>
                  </a:schemeClr>
                </a:solidFill>
                <a:ea typeface="思源黑体 CN Medium" pitchFamily="34" charset="-122"/>
              </a:rPr>
              <a:t>运行内存，预装了</a:t>
            </a:r>
            <a:r>
              <a:rPr lang="en-US" altLang="zh-CN" sz="1200" dirty="0" err="1">
                <a:solidFill>
                  <a:schemeClr val="tx1">
                    <a:lumMod val="65000"/>
                    <a:lumOff val="35000"/>
                  </a:schemeClr>
                </a:solidFill>
                <a:ea typeface="思源黑体 CN Medium" pitchFamily="34" charset="-122"/>
              </a:rPr>
              <a:t>Ubuntu20.04</a:t>
            </a:r>
            <a:r>
              <a:rPr lang="zh-CN" altLang="en-US" sz="1200" dirty="0">
                <a:solidFill>
                  <a:schemeClr val="tx1">
                    <a:lumMod val="65000"/>
                    <a:lumOff val="35000"/>
                  </a:schemeClr>
                </a:solidFill>
                <a:ea typeface="思源黑体 CN Medium" pitchFamily="34" charset="-122"/>
              </a:rPr>
              <a:t>系统。右边的分别是我们比赛用车的渲染图和整体的硬件框图，其中可以通过底盘的电源管理模块输出</a:t>
            </a:r>
            <a:r>
              <a:rPr lang="en-US" altLang="zh-CN" sz="1200" dirty="0" err="1">
                <a:solidFill>
                  <a:schemeClr val="tx1">
                    <a:lumMod val="65000"/>
                    <a:lumOff val="35000"/>
                  </a:schemeClr>
                </a:solidFill>
                <a:ea typeface="思源黑体 CN Medium" pitchFamily="34" charset="-122"/>
              </a:rPr>
              <a:t>DC12v</a:t>
            </a:r>
            <a:r>
              <a:rPr lang="zh-CN" altLang="en-US" sz="1200" dirty="0">
                <a:solidFill>
                  <a:schemeClr val="tx1">
                    <a:lumMod val="65000"/>
                    <a:lumOff val="35000"/>
                  </a:schemeClr>
                </a:solidFill>
                <a:ea typeface="思源黑体 CN Medium" pitchFamily="34" charset="-122"/>
              </a:rPr>
              <a:t>给算力盒子供电。下面是关于</a:t>
            </a:r>
            <a:r>
              <a:rPr lang="en-US" altLang="zh-CN" sz="1200" dirty="0" err="1">
                <a:solidFill>
                  <a:schemeClr val="tx1">
                    <a:lumMod val="65000"/>
                    <a:lumOff val="35000"/>
                  </a:schemeClr>
                </a:solidFill>
                <a:ea typeface="思源黑体 CN Medium" pitchFamily="34" charset="-122"/>
              </a:rPr>
              <a:t>RoboMaster</a:t>
            </a:r>
            <a:r>
              <a:rPr lang="en-US" altLang="zh-CN" sz="1200" dirty="0">
                <a:solidFill>
                  <a:schemeClr val="tx1">
                    <a:lumMod val="65000"/>
                    <a:lumOff val="35000"/>
                  </a:schemeClr>
                </a:solidFill>
                <a:ea typeface="思源黑体 CN Medium" pitchFamily="34" charset="-122"/>
              </a:rPr>
              <a:t> EP </a:t>
            </a:r>
            <a:r>
              <a:rPr lang="zh-CN" altLang="en-US" sz="1200" dirty="0">
                <a:solidFill>
                  <a:schemeClr val="tx1">
                    <a:lumMod val="65000"/>
                    <a:lumOff val="35000"/>
                  </a:schemeClr>
                </a:solidFill>
                <a:ea typeface="思源黑体 CN Medium" pitchFamily="34" charset="-122"/>
              </a:rPr>
              <a:t>的底盘</a:t>
            </a:r>
            <a:r>
              <a:rPr lang="en-US" altLang="zh-CN" sz="1200" dirty="0">
                <a:solidFill>
                  <a:schemeClr val="tx1">
                    <a:lumMod val="65000"/>
                    <a:lumOff val="35000"/>
                  </a:schemeClr>
                </a:solidFill>
                <a:ea typeface="思源黑体 CN Medium" pitchFamily="34" charset="-122"/>
              </a:rPr>
              <a:t>SDK</a:t>
            </a:r>
            <a:r>
              <a:rPr lang="zh-CN" altLang="en-US" sz="1200" dirty="0">
                <a:solidFill>
                  <a:schemeClr val="tx1">
                    <a:lumMod val="65000"/>
                    <a:lumOff val="35000"/>
                  </a:schemeClr>
                </a:solidFill>
                <a:ea typeface="思源黑体 CN Medium" pitchFamily="34" charset="-122"/>
              </a:rPr>
              <a:t>开发文档链接，有兴趣的同学可以自行看一下，我们后面的课程也会单独讲解相关内容。</a:t>
            </a: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B2A64216-7571-4F55-B8A0-A9B09CAD06D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这里是我们用车的应用实例部分，左图是对车模进行了基础的机械改造，搭建了亚克力材质的顶板和固定板，可以安装一些传感器，比如二维激光雷达，顶板可以用作无人机的停机坪。右边是利用了</a:t>
            </a:r>
            <a:r>
              <a:rPr lang="en-US" altLang="zh-CN" dirty="0"/>
              <a:t>ROS</a:t>
            </a:r>
            <a:r>
              <a:rPr lang="zh-CN" altLang="en-US" dirty="0"/>
              <a:t>机器人操作系统实现了智能车在室内环境的</a:t>
            </a:r>
            <a:r>
              <a:rPr lang="en-US" altLang="zh-CN" dirty="0"/>
              <a:t>SLAM</a:t>
            </a:r>
            <a:r>
              <a:rPr lang="zh-CN" altLang="en-US" dirty="0"/>
              <a:t>和导航功能。下面是基于</a:t>
            </a:r>
            <a:r>
              <a:rPr lang="en-US" altLang="zh-CN" dirty="0" err="1"/>
              <a:t>RoboMaster</a:t>
            </a:r>
            <a:r>
              <a:rPr lang="en-US" altLang="zh-CN" dirty="0"/>
              <a:t> EP SDK</a:t>
            </a:r>
            <a:r>
              <a:rPr lang="zh-CN" altLang="en-US" dirty="0"/>
              <a:t>的</a:t>
            </a:r>
            <a:r>
              <a:rPr lang="en-US" altLang="zh-CN" dirty="0"/>
              <a:t>ROS</a:t>
            </a:r>
            <a:r>
              <a:rPr lang="zh-CN" altLang="en-US" dirty="0"/>
              <a:t>功能包开源链接。</a:t>
            </a:r>
          </a:p>
        </p:txBody>
      </p:sp>
      <p:sp>
        <p:nvSpPr>
          <p:cNvPr id="4" name="灯片编号占位符 3"/>
          <p:cNvSpPr>
            <a:spLocks noGrp="1"/>
          </p:cNvSpPr>
          <p:nvPr>
            <p:ph type="sldNum" sz="quarter" idx="10"/>
          </p:nvPr>
        </p:nvSpPr>
        <p:spPr/>
        <p:txBody>
          <a:bodyPr/>
          <a:lstStyle/>
          <a:p>
            <a:fld id="{B2A64216-7571-4F55-B8A0-A9B09CAD06D6}" type="slidenum">
              <a:rPr lang="zh-CN" altLang="en-US" smtClean="0"/>
              <a:t>3</a:t>
            </a:fld>
            <a:endParaRPr lang="zh-CN" altLang="en-US"/>
          </a:p>
        </p:txBody>
      </p:sp>
    </p:spTree>
    <p:extLst>
      <p:ext uri="{BB962C8B-B14F-4D97-AF65-F5344CB8AC3E}">
        <p14:creationId xmlns:p14="http://schemas.microsoft.com/office/powerpoint/2010/main" val="3141090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比赛用到的天空端设备，主要有定制版</a:t>
            </a:r>
            <a:r>
              <a:rPr lang="en-US" altLang="zh-CN" dirty="0"/>
              <a:t>DJI MAVIC </a:t>
            </a:r>
            <a:r>
              <a:rPr lang="en-US" altLang="zh-CN" dirty="0" err="1"/>
              <a:t>3E</a:t>
            </a:r>
            <a:r>
              <a:rPr lang="zh-CN" altLang="en-US" dirty="0"/>
              <a:t>和天空端算力盒子组成，其中</a:t>
            </a:r>
            <a:r>
              <a:rPr lang="en-US" altLang="zh-CN" dirty="0" err="1"/>
              <a:t>M3E</a:t>
            </a:r>
            <a:r>
              <a:rPr lang="zh-CN" altLang="en-US" dirty="0"/>
              <a:t>配备了</a:t>
            </a:r>
            <a:r>
              <a:rPr lang="zh-CN" altLang="en-US" sz="1200" dirty="0">
                <a:solidFill>
                  <a:schemeClr val="tx1">
                    <a:lumMod val="65000"/>
                    <a:lumOff val="35000"/>
                  </a:schemeClr>
                </a:solidFill>
                <a:ea typeface="思源黑体 CN Medium" pitchFamily="34" charset="-122"/>
              </a:rPr>
              <a:t>配备多组鱼眼镜头，可以实现无盲区全向感知，同时基于视觉定位实现室内位置飞行。具备</a:t>
            </a:r>
            <a:r>
              <a:rPr lang="en-US" altLang="zh-CN" sz="1200" dirty="0" err="1">
                <a:solidFill>
                  <a:schemeClr val="tx1">
                    <a:lumMod val="65000"/>
                    <a:lumOff val="35000"/>
                  </a:schemeClr>
                </a:solidFill>
                <a:ea typeface="思源黑体 CN Medium" pitchFamily="34" charset="-122"/>
              </a:rPr>
              <a:t>PSDK</a:t>
            </a:r>
            <a:r>
              <a:rPr lang="zh-CN" altLang="en-US" sz="1200" dirty="0">
                <a:solidFill>
                  <a:schemeClr val="tx1">
                    <a:lumMod val="65000"/>
                    <a:lumOff val="35000"/>
                  </a:schemeClr>
                </a:solidFill>
                <a:ea typeface="思源黑体 CN Medium" pitchFamily="34" charset="-122"/>
              </a:rPr>
              <a:t>的统一开发接口，方便第三方的硬件设备接入。我们的天空端算力这是可以通过</a:t>
            </a:r>
            <a:r>
              <a:rPr lang="en-US" altLang="zh-CN" sz="1200" dirty="0" err="1">
                <a:solidFill>
                  <a:schemeClr val="tx1">
                    <a:lumMod val="65000"/>
                    <a:lumOff val="35000"/>
                  </a:schemeClr>
                </a:solidFill>
                <a:ea typeface="思源黑体 CN Medium" pitchFamily="34" charset="-122"/>
              </a:rPr>
              <a:t>PSDK</a:t>
            </a:r>
            <a:r>
              <a:rPr lang="zh-CN" altLang="en-US" sz="1200" dirty="0">
                <a:solidFill>
                  <a:schemeClr val="tx1">
                    <a:lumMod val="65000"/>
                    <a:lumOff val="35000"/>
                  </a:schemeClr>
                </a:solidFill>
                <a:ea typeface="思源黑体 CN Medium" pitchFamily="34" charset="-122"/>
              </a:rPr>
              <a:t>对无人机进行二次开发，实现无人机的外部自动控制，其处理器为全志</a:t>
            </a:r>
            <a:r>
              <a:rPr lang="en-US" altLang="zh-CN" sz="1200" dirty="0" err="1">
                <a:solidFill>
                  <a:schemeClr val="tx1">
                    <a:lumMod val="65000"/>
                    <a:lumOff val="35000"/>
                  </a:schemeClr>
                </a:solidFill>
                <a:ea typeface="思源黑体 CN Medium" pitchFamily="34" charset="-122"/>
              </a:rPr>
              <a:t>T507</a:t>
            </a:r>
            <a:r>
              <a:rPr lang="en-US" altLang="zh-CN" sz="1200" dirty="0">
                <a:solidFill>
                  <a:schemeClr val="tx1">
                    <a:lumMod val="65000"/>
                    <a:lumOff val="35000"/>
                  </a:schemeClr>
                </a:solidFill>
                <a:ea typeface="思源黑体 CN Medium" pitchFamily="34" charset="-122"/>
              </a:rPr>
              <a:t>-H</a:t>
            </a:r>
            <a:r>
              <a:rPr lang="zh-CN" altLang="en-US" sz="1200" dirty="0">
                <a:solidFill>
                  <a:schemeClr val="tx1">
                    <a:lumMod val="65000"/>
                    <a:lumOff val="35000"/>
                  </a:schemeClr>
                </a:solidFill>
                <a:ea typeface="思源黑体 CN Medium" pitchFamily="34" charset="-122"/>
              </a:rPr>
              <a:t>， </a:t>
            </a:r>
            <a:r>
              <a:rPr lang="en-US" altLang="zh-CN" sz="1200" dirty="0" err="1">
                <a:solidFill>
                  <a:schemeClr val="tx1">
                    <a:lumMod val="65000"/>
                    <a:lumOff val="35000"/>
                  </a:schemeClr>
                </a:solidFill>
                <a:ea typeface="思源黑体 CN Medium" pitchFamily="34" charset="-122"/>
              </a:rPr>
              <a:t>2G</a:t>
            </a:r>
            <a:r>
              <a:rPr lang="zh-CN" altLang="en-US" sz="1200" dirty="0">
                <a:solidFill>
                  <a:schemeClr val="tx1">
                    <a:lumMod val="65000"/>
                    <a:lumOff val="35000"/>
                  </a:schemeClr>
                </a:solidFill>
                <a:ea typeface="思源黑体 CN Medium" pitchFamily="34" charset="-122"/>
              </a:rPr>
              <a:t>内存，预装</a:t>
            </a:r>
            <a:r>
              <a:rPr lang="en-US" altLang="zh-CN" sz="1200" dirty="0" err="1">
                <a:solidFill>
                  <a:schemeClr val="tx1">
                    <a:lumMod val="65000"/>
                    <a:lumOff val="35000"/>
                  </a:schemeClr>
                </a:solidFill>
                <a:ea typeface="思源黑体 CN Medium" pitchFamily="34" charset="-122"/>
              </a:rPr>
              <a:t>Ubuntu18.04</a:t>
            </a:r>
            <a:r>
              <a:rPr lang="zh-CN" altLang="en-US" sz="1200" dirty="0">
                <a:solidFill>
                  <a:schemeClr val="tx1">
                    <a:lumMod val="65000"/>
                    <a:lumOff val="35000"/>
                  </a:schemeClr>
                </a:solidFill>
                <a:ea typeface="思源黑体 CN Medium" pitchFamily="34" charset="-122"/>
              </a:rPr>
              <a:t>系统，重量仅为</a:t>
            </a:r>
            <a:r>
              <a:rPr lang="en-US" altLang="zh-CN" sz="1200" dirty="0" err="1">
                <a:solidFill>
                  <a:schemeClr val="tx1">
                    <a:lumMod val="65000"/>
                    <a:lumOff val="35000"/>
                  </a:schemeClr>
                </a:solidFill>
                <a:ea typeface="思源黑体 CN Medium" pitchFamily="34" charset="-122"/>
              </a:rPr>
              <a:t>65g</a:t>
            </a:r>
            <a:r>
              <a:rPr lang="zh-CN" altLang="en-US" sz="1200" dirty="0">
                <a:solidFill>
                  <a:schemeClr val="tx1">
                    <a:lumMod val="65000"/>
                    <a:lumOff val="35000"/>
                  </a:schemeClr>
                </a:solidFill>
                <a:ea typeface="思源黑体 CN Medium" pitchFamily="34" charset="-122"/>
              </a:rPr>
              <a:t>。参赛队伍的自动化代码运行在天空端的算力盒子上，实现通过</a:t>
            </a:r>
            <a:r>
              <a:rPr lang="en-US" altLang="zh-CN" sz="1200" dirty="0" err="1">
                <a:solidFill>
                  <a:schemeClr val="tx1">
                    <a:lumMod val="65000"/>
                    <a:lumOff val="35000"/>
                  </a:schemeClr>
                </a:solidFill>
                <a:ea typeface="思源黑体 CN Medium" pitchFamily="34" charset="-122"/>
              </a:rPr>
              <a:t>PSDK</a:t>
            </a:r>
            <a:r>
              <a:rPr lang="zh-CN" altLang="en-US" sz="1200" dirty="0">
                <a:solidFill>
                  <a:schemeClr val="tx1">
                    <a:lumMod val="65000"/>
                    <a:lumOff val="35000"/>
                  </a:schemeClr>
                </a:solidFill>
                <a:ea typeface="思源黑体 CN Medium" pitchFamily="34" charset="-122"/>
              </a:rPr>
              <a:t>控制无人机的自动飞行任务，调用相关的图像数据和定位数据。</a:t>
            </a:r>
            <a:endParaRPr lang="zh-CN" altLang="en-US" dirty="0"/>
          </a:p>
        </p:txBody>
      </p:sp>
      <p:sp>
        <p:nvSpPr>
          <p:cNvPr id="4" name="灯片编号占位符 3"/>
          <p:cNvSpPr>
            <a:spLocks noGrp="1"/>
          </p:cNvSpPr>
          <p:nvPr>
            <p:ph type="sldNum" sz="quarter" idx="10"/>
          </p:nvPr>
        </p:nvSpPr>
        <p:spPr/>
        <p:txBody>
          <a:bodyPr/>
          <a:lstStyle/>
          <a:p>
            <a:fld id="{B2A64216-7571-4F55-B8A0-A9B09CAD06D6}" type="slidenum">
              <a:rPr lang="zh-CN" altLang="en-US" smtClean="0"/>
              <a:t>4</a:t>
            </a:fld>
            <a:endParaRPr lang="zh-CN" altLang="en-US"/>
          </a:p>
        </p:txBody>
      </p:sp>
    </p:spTree>
    <p:extLst>
      <p:ext uri="{BB962C8B-B14F-4D97-AF65-F5344CB8AC3E}">
        <p14:creationId xmlns:p14="http://schemas.microsoft.com/office/powerpoint/2010/main" val="1506767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左边是定制版</a:t>
            </a:r>
            <a:r>
              <a:rPr lang="en-US" altLang="zh-CN" dirty="0" err="1"/>
              <a:t>M3E</a:t>
            </a:r>
            <a:r>
              <a:rPr lang="zh-CN" altLang="en-US" dirty="0"/>
              <a:t>搭载了算力盒子后的实物图，同时右边是无人机在室内通过视觉进行位置控制飞行的实测视频。相关的</a:t>
            </a:r>
            <a:r>
              <a:rPr lang="en-US" altLang="zh-CN" dirty="0" err="1"/>
              <a:t>PSDK</a:t>
            </a:r>
            <a:r>
              <a:rPr lang="en-US" altLang="zh-CN" dirty="0"/>
              <a:t>-ROS</a:t>
            </a:r>
            <a:r>
              <a:rPr lang="zh-CN" altLang="en-US" dirty="0"/>
              <a:t>功能包还在开发过程中，详细的针对无人机的二次开发我们也会在后面的直播课程中给大家介绍。</a:t>
            </a:r>
          </a:p>
        </p:txBody>
      </p:sp>
      <p:sp>
        <p:nvSpPr>
          <p:cNvPr id="4" name="灯片编号占位符 3"/>
          <p:cNvSpPr>
            <a:spLocks noGrp="1"/>
          </p:cNvSpPr>
          <p:nvPr>
            <p:ph type="sldNum" sz="quarter" idx="5"/>
          </p:nvPr>
        </p:nvSpPr>
        <p:spPr/>
        <p:txBody>
          <a:bodyPr/>
          <a:lstStyle/>
          <a:p>
            <a:fld id="{873AD61A-C2DF-4F22-B44D-2D8435653FBF}" type="slidenum">
              <a:rPr lang="zh-CN" altLang="en-US" smtClean="0"/>
              <a:t>5</a:t>
            </a:fld>
            <a:endParaRPr lang="zh-CN" altLang="en-US"/>
          </a:p>
        </p:txBody>
      </p:sp>
    </p:spTree>
    <p:extLst>
      <p:ext uri="{BB962C8B-B14F-4D97-AF65-F5344CB8AC3E}">
        <p14:creationId xmlns:p14="http://schemas.microsoft.com/office/powerpoint/2010/main" val="40392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这一部分是针对本次赛题的解析。</a:t>
            </a:r>
          </a:p>
        </p:txBody>
      </p:sp>
      <p:sp>
        <p:nvSpPr>
          <p:cNvPr id="4" name="灯片编号占位符 3"/>
          <p:cNvSpPr>
            <a:spLocks noGrp="1"/>
          </p:cNvSpPr>
          <p:nvPr>
            <p:ph type="sldNum" sz="quarter" idx="10"/>
          </p:nvPr>
        </p:nvSpPr>
        <p:spPr/>
        <p:txBody>
          <a:bodyPr/>
          <a:lstStyle/>
          <a:p>
            <a:fld id="{B2A64216-7571-4F55-B8A0-A9B09CAD06D6}" type="slidenum">
              <a:rPr lang="zh-CN" altLang="en-US" smtClean="0"/>
              <a:t>6</a:t>
            </a:fld>
            <a:endParaRPr lang="zh-CN" altLang="en-US"/>
          </a:p>
        </p:txBody>
      </p:sp>
    </p:spTree>
    <p:extLst>
      <p:ext uri="{BB962C8B-B14F-4D97-AF65-F5344CB8AC3E}">
        <p14:creationId xmlns:p14="http://schemas.microsoft.com/office/powerpoint/2010/main" val="102315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50000"/>
              </a:lnSpc>
              <a:spcBef>
                <a:spcPct val="0"/>
              </a:spcBef>
              <a:spcAft>
                <a:spcPct val="0"/>
              </a:spcAft>
              <a:buClrTx/>
              <a:buSzTx/>
              <a:buFontTx/>
              <a:buNone/>
              <a:tabLst/>
            </a:pPr>
            <a:r>
              <a:rPr lang="zh-CN" altLang="en-US" dirty="0"/>
              <a:t>我们首先看来讲讲高教组的赛题要求，读题，</a:t>
            </a:r>
            <a:r>
              <a:rPr kumimoji="0" lang="zh-CN" altLang="zh-CN" sz="1200" b="0" i="0" u="none" strike="noStrike" cap="none" normalizeH="0" baseline="0" dirty="0">
                <a:ln>
                  <a:noFill/>
                </a:ln>
                <a:solidFill>
                  <a:srgbClr val="333333"/>
                </a:solidFill>
                <a:effectLst/>
                <a:latin typeface="思源黑体 CN Regular"/>
              </a:rPr>
              <a:t>围绕比赛主题——智慧仓储，在指定的比赛时间内，利用无人机和智能车开展空地协同作业完成多项子任务，最终实现对仓库内的货物进行盘点。</a:t>
            </a:r>
            <a:r>
              <a:rPr kumimoji="0" lang="zh-CN" altLang="en-US" sz="1200" b="0" i="0" u="none" strike="noStrike" cap="none" normalizeH="0" baseline="0" dirty="0">
                <a:ln>
                  <a:noFill/>
                </a:ln>
                <a:solidFill>
                  <a:srgbClr val="333333"/>
                </a:solidFill>
                <a:effectLst/>
                <a:latin typeface="思源黑体 CN Regular"/>
              </a:rPr>
              <a:t>对于高教组而言是全自动的，下面是我们对赛题进行需求分析。</a:t>
            </a:r>
            <a:endParaRPr kumimoji="0" lang="en-US" altLang="zh-CN" sz="1200" b="0" i="0" u="none" strike="noStrike" cap="none" normalizeH="0" baseline="0" dirty="0">
              <a:ln>
                <a:noFill/>
              </a:ln>
              <a:solidFill>
                <a:srgbClr val="333333"/>
              </a:solidFill>
              <a:effectLst/>
              <a:latin typeface="思源黑体 CN Regular"/>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【1】</a:t>
            </a:r>
            <a:r>
              <a:rPr kumimoji="0" lang="zh-CN" altLang="zh-CN"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无人车与无人机需要多机通讯</a:t>
            </a:r>
            <a:endParaRPr kumimoji="0" lang="zh-CN" altLang="zh-CN" sz="11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【2】比赛设备需要通过局域网接入裁判系统接收比赛指令和上传最终货物清单</a:t>
            </a:r>
            <a:endParaRPr kumimoji="0" lang="zh-CN" altLang="zh-CN" sz="11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【3】无人机需要在无人车上起飞和降落</a:t>
            </a:r>
            <a:endParaRPr kumimoji="0" lang="zh-CN" altLang="zh-CN" sz="11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【4】无人车需要</a:t>
            </a:r>
            <a:r>
              <a:rPr lang="zh-CN" altLang="en-US" sz="2000" dirty="0">
                <a:solidFill>
                  <a:srgbClr val="333333"/>
                </a:solidFill>
                <a:latin typeface="Arial" panose="020B0604020202020204" pitchFamily="34" charset="0"/>
                <a:ea typeface="思源黑体 CN Regular" panose="020B0500000000000000"/>
              </a:rPr>
              <a:t>在</a:t>
            </a:r>
            <a:r>
              <a:rPr kumimoji="0" lang="zh-CN" altLang="en-US"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场地内</a:t>
            </a:r>
            <a:r>
              <a:rPr kumimoji="0" lang="zh-CN" altLang="zh-CN"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定点导航</a:t>
            </a:r>
            <a:endParaRPr kumimoji="0" lang="zh-CN" altLang="zh-CN" sz="11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【5】无人机需要可以扫码，最终生成不重复的货物清单</a:t>
            </a:r>
            <a:r>
              <a:rPr kumimoji="0" lang="zh-CN" altLang="en-US"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a:t>
            </a:r>
            <a:r>
              <a:rPr lang="zh-CN" altLang="en-US" sz="2000" dirty="0">
                <a:solidFill>
                  <a:srgbClr val="333333"/>
                </a:solidFill>
                <a:latin typeface="Arial" panose="020B0604020202020204" pitchFamily="34" charset="0"/>
                <a:ea typeface="思源黑体 CN Regular" panose="020B0500000000000000"/>
              </a:rPr>
              <a:t>最好可以获取货物具体</a:t>
            </a:r>
            <a:r>
              <a:rPr kumimoji="0" lang="zh-CN" altLang="zh-CN" sz="2000" b="0" i="0" u="none" strike="noStrike" cap="none" normalizeH="0" baseline="0" dirty="0">
                <a:ln>
                  <a:noFill/>
                </a:ln>
                <a:solidFill>
                  <a:srgbClr val="333333"/>
                </a:solidFill>
                <a:effectLst/>
                <a:latin typeface="Arial" panose="020B0604020202020204" pitchFamily="34" charset="0"/>
                <a:ea typeface="思源黑体 CN Regular" panose="020B0500000000000000"/>
              </a:rPr>
              <a:t>位置信息</a:t>
            </a:r>
            <a:endParaRPr kumimoji="0" lang="zh-CN" altLang="zh-CN" sz="11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cap="none" normalizeH="0" baseline="0" dirty="0">
                <a:ln>
                  <a:noFill/>
                </a:ln>
                <a:solidFill>
                  <a:schemeClr val="tx1"/>
                </a:solidFill>
                <a:effectLst/>
                <a:latin typeface="思源黑体 CN Regular"/>
              </a:rPr>
              <a:t>想要更高的得分必定要满足更多的需求，所以我们可以针对需求点指定我们要完成的任务。</a:t>
            </a:r>
            <a:endParaRPr kumimoji="0" lang="zh-CN" altLang="zh-CN" sz="2000" b="0" i="0" u="none" strike="noStrike" cap="none" normalizeH="0" baseline="0" dirty="0">
              <a:ln>
                <a:noFill/>
              </a:ln>
              <a:solidFill>
                <a:schemeClr val="tx1"/>
              </a:solidFill>
              <a:effectLst/>
              <a:latin typeface="思源黑体 CN Regular"/>
            </a:endParaRPr>
          </a:p>
          <a:p>
            <a:endParaRPr lang="zh-CN" altLang="en-US" dirty="0"/>
          </a:p>
        </p:txBody>
      </p:sp>
      <p:sp>
        <p:nvSpPr>
          <p:cNvPr id="4" name="灯片编号占位符 3"/>
          <p:cNvSpPr>
            <a:spLocks noGrp="1"/>
          </p:cNvSpPr>
          <p:nvPr>
            <p:ph type="sldNum" sz="quarter" idx="5"/>
          </p:nvPr>
        </p:nvSpPr>
        <p:spPr/>
        <p:txBody>
          <a:bodyPr/>
          <a:lstStyle/>
          <a:p>
            <a:fld id="{873AD61A-C2DF-4F22-B44D-2D8435653FBF}" type="slidenum">
              <a:rPr lang="zh-CN" altLang="en-US" smtClean="0"/>
              <a:t>7</a:t>
            </a:fld>
            <a:endParaRPr lang="zh-CN" altLang="en-US"/>
          </a:p>
        </p:txBody>
      </p:sp>
    </p:spTree>
    <p:extLst>
      <p:ext uri="{BB962C8B-B14F-4D97-AF65-F5344CB8AC3E}">
        <p14:creationId xmlns:p14="http://schemas.microsoft.com/office/powerpoint/2010/main" val="366870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简单的把任务拆成了这三大部分，分别是机械改造，软件开发，算法研究。其难度是逐渐增加的，所以各位同学也要分配好自己的时间去针对自己对比赛需求的理解去完成任务。赛队的队长也要分配好团队里面的人力来执行。其中我们觉得最重要，也是难度比较大的可能是无人机的对位降落和无人机与无人车的多机协同部分，这一部分都需要前置任务完成的比较好才能进一步实现。</a:t>
            </a:r>
          </a:p>
        </p:txBody>
      </p:sp>
      <p:sp>
        <p:nvSpPr>
          <p:cNvPr id="4" name="灯片编号占位符 3"/>
          <p:cNvSpPr>
            <a:spLocks noGrp="1"/>
          </p:cNvSpPr>
          <p:nvPr>
            <p:ph type="sldNum" sz="quarter" idx="5"/>
          </p:nvPr>
        </p:nvSpPr>
        <p:spPr/>
        <p:txBody>
          <a:bodyPr/>
          <a:lstStyle/>
          <a:p>
            <a:fld id="{873AD61A-C2DF-4F22-B44D-2D8435653FBF}" type="slidenum">
              <a:rPr lang="zh-CN" altLang="en-US" smtClean="0"/>
              <a:t>8</a:t>
            </a:fld>
            <a:endParaRPr lang="zh-CN" altLang="en-US"/>
          </a:p>
        </p:txBody>
      </p:sp>
    </p:spTree>
    <p:extLst>
      <p:ext uri="{BB962C8B-B14F-4D97-AF65-F5344CB8AC3E}">
        <p14:creationId xmlns:p14="http://schemas.microsoft.com/office/powerpoint/2010/main" val="3753121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到了分析职教组的赛题，其最大的区别在于职教组可以采取手动的控制策略，当然如果开发能力比较好的队伍也可以挑战自动控制。相同的需求分析我这里就不在赘述了，主要不同的两点是</a:t>
            </a:r>
            <a:r>
              <a:rPr lang="en-US" altLang="zh-CN" dirty="0"/>
              <a:t>B</a:t>
            </a:r>
            <a:r>
              <a:rPr lang="zh-CN" altLang="en-US" dirty="0"/>
              <a:t>场地有蓝色的引导线，可以利用该场地特征进行循迹跟踪，实现无人车的全场地位和自动循迹导航功能，对于无人机的操作则可以考虑飞手操控。只不过使用</a:t>
            </a:r>
            <a:r>
              <a:rPr lang="en-US" altLang="zh-CN" dirty="0"/>
              <a:t>B</a:t>
            </a:r>
            <a:r>
              <a:rPr lang="zh-CN" altLang="en-US" dirty="0"/>
              <a:t>场地和无人机手动操控，是会有相应的得分惩罚的，我们通过这样来鼓励大家进一步使用全自动的方法完成比赛。具体的得分规则可以看我们最新发布的规则说明。</a:t>
            </a:r>
          </a:p>
        </p:txBody>
      </p:sp>
      <p:sp>
        <p:nvSpPr>
          <p:cNvPr id="4" name="灯片编号占位符 3"/>
          <p:cNvSpPr>
            <a:spLocks noGrp="1"/>
          </p:cNvSpPr>
          <p:nvPr>
            <p:ph type="sldNum" sz="quarter" idx="5"/>
          </p:nvPr>
        </p:nvSpPr>
        <p:spPr/>
        <p:txBody>
          <a:bodyPr/>
          <a:lstStyle/>
          <a:p>
            <a:fld id="{873AD61A-C2DF-4F22-B44D-2D8435653FBF}" type="slidenum">
              <a:rPr lang="zh-CN" altLang="en-US" smtClean="0"/>
              <a:t>9</a:t>
            </a:fld>
            <a:endParaRPr lang="zh-CN" altLang="en-US"/>
          </a:p>
        </p:txBody>
      </p:sp>
    </p:spTree>
    <p:extLst>
      <p:ext uri="{BB962C8B-B14F-4D97-AF65-F5344CB8AC3E}">
        <p14:creationId xmlns:p14="http://schemas.microsoft.com/office/powerpoint/2010/main" val="3537115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3" descr="C:\Users\ZDC\Desktop\桌面常用\logo19.8.2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22010" y="182323"/>
            <a:ext cx="1380017" cy="781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3000"/>
                <a:satMod val="150000"/>
                <a:shade val="98000"/>
                <a:lumMod val="102000"/>
              </a:schemeClr>
            </a:gs>
            <a:gs pos="50000">
              <a:schemeClr val="bg1">
                <a:tint val="98000"/>
                <a:satMod val="130000"/>
                <a:shade val="90000"/>
                <a:lumMod val="103000"/>
              </a:schemeClr>
            </a:gs>
            <a:gs pos="100000">
              <a:schemeClr val="bg1">
                <a:lumMod val="95000"/>
              </a:schemeClr>
            </a:gs>
          </a:gsLst>
          <a:lin ang="5400000" scaled="0"/>
          <a:tileRect/>
        </a:gradFill>
        <a:effectLst/>
      </p:bgPr>
    </p:bg>
    <p:spTree>
      <p:nvGrpSpPr>
        <p:cNvPr id="1" name=""/>
        <p:cNvGrpSpPr/>
        <p:nvPr/>
      </p:nvGrpSpPr>
      <p:grpSpPr>
        <a:xfrm>
          <a:off x="0" y="0"/>
          <a:ext cx="0" cy="0"/>
          <a:chOff x="0" y="0"/>
          <a:chExt cx="0" cy="0"/>
        </a:xfrm>
      </p:grpSpPr>
      <p:pic>
        <p:nvPicPr>
          <p:cNvPr id="7" name="Picture 2" descr="C:\Users\ZDC\Desktop\IMG_9119zx1.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187483"/>
            <a:ext cx="10926419" cy="61461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ZDC\Desktop\IMG_9119z1.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 y="6333595"/>
            <a:ext cx="12191999" cy="32420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5.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4.png"/><Relationship Id="rId5" Type="http://schemas.openxmlformats.org/officeDocument/2006/relationships/tags" Target="../tags/tag6.xml"/><Relationship Id="rId10" Type="http://schemas.openxmlformats.org/officeDocument/2006/relationships/image" Target="../media/image2.png"/><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notesSlide" Target="../notesSlides/notesSlide10.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18" Type="http://schemas.openxmlformats.org/officeDocument/2006/relationships/image" Target="../media/image32.png"/><Relationship Id="rId3" Type="http://schemas.openxmlformats.org/officeDocument/2006/relationships/slideLayout" Target="../slideLayouts/slideLayout1.xml"/><Relationship Id="rId7" Type="http://schemas.openxmlformats.org/officeDocument/2006/relationships/hyperlink" Target="https://zhuanlan.zhihu.com/p/464342989" TargetMode="External"/><Relationship Id="rId12" Type="http://schemas.microsoft.com/office/2007/relationships/hdphoto" Target="../media/hdphoto4.wdp"/><Relationship Id="rId17" Type="http://schemas.openxmlformats.org/officeDocument/2006/relationships/image" Target="../media/image31.png"/><Relationship Id="rId2" Type="http://schemas.openxmlformats.org/officeDocument/2006/relationships/tags" Target="../tags/tag39.xml"/><Relationship Id="rId16" Type="http://schemas.microsoft.com/office/2007/relationships/hdphoto" Target="../media/hdphoto6.wdp"/><Relationship Id="rId1" Type="http://schemas.openxmlformats.org/officeDocument/2006/relationships/tags" Target="../tags/tag38.xml"/><Relationship Id="rId6" Type="http://schemas.openxmlformats.org/officeDocument/2006/relationships/hyperlink" Target="https://www.ncnynl.com/archives/201708/1882.html" TargetMode="External"/><Relationship Id="rId11" Type="http://schemas.openxmlformats.org/officeDocument/2006/relationships/image" Target="../media/image28.png"/><Relationship Id="rId5" Type="http://schemas.openxmlformats.org/officeDocument/2006/relationships/image" Target="../media/image4.png"/><Relationship Id="rId15" Type="http://schemas.openxmlformats.org/officeDocument/2006/relationships/image" Target="../media/image30.png"/><Relationship Id="rId10" Type="http://schemas.openxmlformats.org/officeDocument/2006/relationships/image" Target="../media/image18.png"/><Relationship Id="rId19" Type="http://schemas.openxmlformats.org/officeDocument/2006/relationships/image" Target="../media/image33.gif"/><Relationship Id="rId4" Type="http://schemas.openxmlformats.org/officeDocument/2006/relationships/notesSlide" Target="../notesSlides/notesSlide11.xml"/><Relationship Id="rId9" Type="http://schemas.microsoft.com/office/2007/relationships/hdphoto" Target="../media/hdphoto3.wdp"/><Relationship Id="rId14" Type="http://schemas.microsoft.com/office/2007/relationships/hdphoto" Target="../media/hdphoto5.wdp"/></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gif"/><Relationship Id="rId3" Type="http://schemas.openxmlformats.org/officeDocument/2006/relationships/slideLayout" Target="../slideLayouts/slideLayout1.xml"/><Relationship Id="rId7" Type="http://schemas.microsoft.com/office/2007/relationships/hdphoto" Target="../media/hdphoto2.wdp"/><Relationship Id="rId12" Type="http://schemas.openxmlformats.org/officeDocument/2006/relationships/image" Target="../media/image36.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2.png"/><Relationship Id="rId11" Type="http://schemas.openxmlformats.org/officeDocument/2006/relationships/hyperlink" Target="https://blog.csdn.net/lele1234565/article/details/124520987" TargetMode="External"/><Relationship Id="rId5" Type="http://schemas.openxmlformats.org/officeDocument/2006/relationships/image" Target="../media/image4.png"/><Relationship Id="rId10" Type="http://schemas.openxmlformats.org/officeDocument/2006/relationships/hyperlink" Target="https://www.yuque.com/xtdrone/manual_cn" TargetMode="External"/><Relationship Id="rId4" Type="http://schemas.openxmlformats.org/officeDocument/2006/relationships/notesSlide" Target="../notesSlides/notesSlide12.xml"/><Relationship Id="rId9" Type="http://schemas.openxmlformats.org/officeDocument/2006/relationships/image" Target="../media/image35.jpe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notesSlide" Target="../notesSlides/notesSlide13.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slideLayout" Target="../slideLayouts/slideLayout1.xml"/><Relationship Id="rId2" Type="http://schemas.openxmlformats.org/officeDocument/2006/relationships/tags" Target="../tags/tag43.xml"/><Relationship Id="rId16" Type="http://schemas.openxmlformats.org/officeDocument/2006/relationships/image" Target="../media/image39.jpe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image" Target="../media/image4.png"/><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slideLayout" Target="../slideLayouts/slideLayout1.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image" Target="../media/image39.jpeg"/><Relationship Id="rId2" Type="http://schemas.openxmlformats.org/officeDocument/2006/relationships/tags" Target="../tags/tag54.xml"/><Relationship Id="rId16" Type="http://schemas.openxmlformats.org/officeDocument/2006/relationships/image" Target="../media/image4.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image" Target="../media/image2.png"/><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xml"/><Relationship Id="rId7" Type="http://schemas.openxmlformats.org/officeDocument/2006/relationships/image" Target="../media/image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2.xml"/><Relationship Id="rId11" Type="http://schemas.openxmlformats.org/officeDocument/2006/relationships/image" Target="../media/image8.png"/><Relationship Id="rId5" Type="http://schemas.openxmlformats.org/officeDocument/2006/relationships/slideLayout" Target="../slideLayouts/slideLayout1.xml"/><Relationship Id="rId10" Type="http://schemas.openxmlformats.org/officeDocument/2006/relationships/image" Target="../media/image7.png"/><Relationship Id="rId4" Type="http://schemas.openxmlformats.org/officeDocument/2006/relationships/tags" Target="../tags/tag1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xml"/><Relationship Id="rId7" Type="http://schemas.openxmlformats.org/officeDocument/2006/relationships/image" Target="../media/image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3.xml"/><Relationship Id="rId11" Type="http://schemas.openxmlformats.org/officeDocument/2006/relationships/image" Target="../media/image11.gif"/><Relationship Id="rId5" Type="http://schemas.openxmlformats.org/officeDocument/2006/relationships/slideLayout" Target="../slideLayouts/slideLayout1.xml"/><Relationship Id="rId10" Type="http://schemas.openxmlformats.org/officeDocument/2006/relationships/image" Target="../media/image10.png"/><Relationship Id="rId4" Type="http://schemas.openxmlformats.org/officeDocument/2006/relationships/tags" Target="../tags/tag16.xml"/><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9.xml"/><Relationship Id="rId7" Type="http://schemas.openxmlformats.org/officeDocument/2006/relationships/image" Target="../media/image2.png"/><Relationship Id="rId12" Type="http://schemas.openxmlformats.org/officeDocument/2006/relationships/image" Target="../media/image14.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4.xml"/><Relationship Id="rId11" Type="http://schemas.openxmlformats.org/officeDocument/2006/relationships/image" Target="../media/image13.png"/><Relationship Id="rId5" Type="http://schemas.openxmlformats.org/officeDocument/2006/relationships/slideLayout" Target="../slideLayouts/slideLayout1.xml"/><Relationship Id="rId10" Type="http://schemas.microsoft.com/office/2007/relationships/hdphoto" Target="../media/hdphoto2.wdp"/><Relationship Id="rId4" Type="http://schemas.openxmlformats.org/officeDocument/2006/relationships/tags" Target="../tags/tag20.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6.gif"/><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5.jpe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5.jpe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4.png"/><Relationship Id="rId5" Type="http://schemas.openxmlformats.org/officeDocument/2006/relationships/tags" Target="../tags/tag27.xml"/><Relationship Id="rId10" Type="http://schemas.openxmlformats.org/officeDocument/2006/relationships/image" Target="../media/image2.png"/><Relationship Id="rId4" Type="http://schemas.openxmlformats.org/officeDocument/2006/relationships/tags" Target="../tags/tag26.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notesSlide" Target="../notesSlides/notesSlide7.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notesSlide" Target="../notesSlides/notesSlide9.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5" descr="C:\Users\ZDC\Desktop\IMG_9119z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 y="6333595"/>
            <a:ext cx="12191999" cy="3242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239-64"/>
          <p:cNvPicPr>
            <a:picLocks noChangeAspect="1"/>
          </p:cNvPicPr>
          <p:nvPr>
            <p:custDataLst>
              <p:tags r:id="rId1"/>
            </p:custDataLst>
          </p:nvPr>
        </p:nvPicPr>
        <p:blipFill>
          <a:blip r:embed="rId11"/>
          <a:stretch>
            <a:fillRect/>
          </a:stretch>
        </p:blipFill>
        <p:spPr>
          <a:xfrm>
            <a:off x="9578340" y="206375"/>
            <a:ext cx="2276475" cy="609600"/>
          </a:xfrm>
          <a:prstGeom prst="rect">
            <a:avLst/>
          </a:prstGeom>
        </p:spPr>
      </p:pic>
      <p:pic>
        <p:nvPicPr>
          <p:cNvPr id="4" name="图片占位符 2"/>
          <p:cNvPicPr>
            <a:picLocks noGrp="1" noChangeAspect="1"/>
          </p:cNvPicPr>
          <p:nvPr>
            <p:custDataLst>
              <p:tags r:id="rId2"/>
            </p:custDataLst>
          </p:nvPr>
        </p:nvPicPr>
        <p:blipFill rotWithShape="1">
          <a:blip r:embed="rId12" cstate="print">
            <a:extLst>
              <a:ext uri="{28A0092B-C50C-407E-A947-70E740481C1C}">
                <a14:useLocalDpi xmlns:a14="http://schemas.microsoft.com/office/drawing/2010/main" val="0"/>
              </a:ext>
            </a:extLst>
          </a:blip>
          <a:srcRect l="9473"/>
          <a:stretch>
            <a:fillRect/>
          </a:stretch>
        </p:blipFill>
        <p:spPr>
          <a:xfrm>
            <a:off x="0" y="1134319"/>
            <a:ext cx="6241714" cy="3878357"/>
          </a:xfrm>
          <a:custGeom>
            <a:avLst>
              <a:gd name="connsiteX0" fmla="*/ 0 w 5937157"/>
              <a:gd name="connsiteY0" fmla="*/ 0 h 3325586"/>
              <a:gd name="connsiteX1" fmla="*/ 5937157 w 5937157"/>
              <a:gd name="connsiteY1" fmla="*/ 0 h 3325586"/>
              <a:gd name="connsiteX2" fmla="*/ 5937157 w 5937157"/>
              <a:gd name="connsiteY2" fmla="*/ 3325586 h 3325586"/>
              <a:gd name="connsiteX3" fmla="*/ 0 w 5937157"/>
              <a:gd name="connsiteY3" fmla="*/ 3325586 h 3325586"/>
            </a:avLst>
            <a:gdLst>
              <a:gd name="connsiteX0-1" fmla="*/ 0 w 5937157"/>
              <a:gd name="connsiteY0-2" fmla="*/ 0 h 3325586"/>
              <a:gd name="connsiteX1-3" fmla="*/ 5937157 w 5937157"/>
              <a:gd name="connsiteY1-4" fmla="*/ 0 h 3325586"/>
              <a:gd name="connsiteX2-5" fmla="*/ 5937157 w 5937157"/>
              <a:gd name="connsiteY2-6" fmla="*/ 3325586 h 3325586"/>
              <a:gd name="connsiteX3-7" fmla="*/ 0 w 5937157"/>
              <a:gd name="connsiteY3-8" fmla="*/ 3325586 h 3325586"/>
            </a:gdLst>
            <a:ahLst/>
            <a:cxnLst>
              <a:cxn ang="0">
                <a:pos x="connsiteX0" y="connsiteY0"/>
              </a:cxn>
              <a:cxn ang="0">
                <a:pos x="connsiteX1" y="connsiteY1"/>
              </a:cxn>
              <a:cxn ang="0">
                <a:pos x="connsiteX2" y="connsiteY2"/>
              </a:cxn>
              <a:cxn ang="0">
                <a:pos x="connsiteX3" y="connsiteY3"/>
              </a:cxn>
              <a:cxn ang="0">
                <a:pos x="connsiteX0-1" y="connsiteY0-2"/>
              </a:cxn>
              <a:cxn ang="0">
                <a:pos x="connsiteX1-3" y="connsiteY1-4"/>
              </a:cxn>
              <a:cxn ang="0">
                <a:pos x="connsiteX2-5" y="connsiteY2-6"/>
              </a:cxn>
              <a:cxn ang="0">
                <a:pos x="connsiteX3-7" y="connsiteY3-8"/>
              </a:cxn>
            </a:cxnLst>
            <a:rect l="l" t="t" r="r" b="b"/>
            <a:pathLst>
              <a:path w="5937157" h="3325586">
                <a:moveTo>
                  <a:pt x="0" y="0"/>
                </a:moveTo>
                <a:lnTo>
                  <a:pt x="5937157" y="0"/>
                </a:lnTo>
                <a:lnTo>
                  <a:pt x="5937157" y="3325586"/>
                </a:lnTo>
                <a:lnTo>
                  <a:pt x="0" y="3325586"/>
                </a:lnTo>
                <a:close/>
              </a:path>
              <a:path w="5937157" h="3325586">
                <a:moveTo>
                  <a:pt x="0" y="0"/>
                </a:moveTo>
                <a:lnTo>
                  <a:pt x="5937157" y="0"/>
                </a:lnTo>
                <a:lnTo>
                  <a:pt x="5937157" y="3325586"/>
                </a:lnTo>
                <a:lnTo>
                  <a:pt x="0" y="3325586"/>
                </a:lnTo>
                <a:close/>
              </a:path>
            </a:pathLst>
          </a:custGeom>
        </p:spPr>
      </p:pic>
      <p:grpSp>
        <p:nvGrpSpPr>
          <p:cNvPr id="6" name="组合 5"/>
          <p:cNvGrpSpPr/>
          <p:nvPr/>
        </p:nvGrpSpPr>
        <p:grpSpPr>
          <a:xfrm>
            <a:off x="4368799" y="2202770"/>
            <a:ext cx="7823201" cy="2394404"/>
            <a:chOff x="4368799" y="2202770"/>
            <a:chExt cx="7823201" cy="2394404"/>
          </a:xfrm>
          <a:solidFill>
            <a:schemeClr val="tx2">
              <a:lumMod val="60000"/>
              <a:lumOff val="40000"/>
            </a:schemeClr>
          </a:solidFill>
        </p:grpSpPr>
        <p:sp>
          <p:nvSpPr>
            <p:cNvPr id="30" name="矩形 29"/>
            <p:cNvSpPr/>
            <p:nvPr>
              <p:custDataLst>
                <p:tags r:id="rId6"/>
              </p:custDataLst>
            </p:nvPr>
          </p:nvSpPr>
          <p:spPr>
            <a:xfrm>
              <a:off x="4368799" y="2202770"/>
              <a:ext cx="6908801" cy="23944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custDataLst>
                <p:tags r:id="rId7"/>
              </p:custDataLst>
            </p:nvPr>
          </p:nvSpPr>
          <p:spPr>
            <a:xfrm>
              <a:off x="11747500" y="2202770"/>
              <a:ext cx="444500" cy="23944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文本框 21"/>
          <p:cNvSpPr txBox="1"/>
          <p:nvPr>
            <p:custDataLst>
              <p:tags r:id="rId3"/>
            </p:custDataLst>
          </p:nvPr>
        </p:nvSpPr>
        <p:spPr>
          <a:xfrm>
            <a:off x="7982283" y="3073497"/>
            <a:ext cx="3295317"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noProof="0" dirty="0">
                <a:solidFill>
                  <a:schemeClr val="bg1"/>
                </a:solidFill>
                <a:latin typeface="思源黑体 CN Regular" panose="020B0500000000000000" pitchFamily="34" charset="-122"/>
                <a:ea typeface="思源黑体 CN Regular" panose="020B0500000000000000" pitchFamily="34" charset="-122"/>
                <a:cs typeface="+mn-ea"/>
                <a:sym typeface="+mn-lt"/>
              </a:rPr>
              <a:t>比赛设备介绍</a:t>
            </a:r>
            <a:endParaRPr kumimoji="0" lang="zh-CN" altLang="en-US" sz="36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23" name="文本框 22"/>
          <p:cNvSpPr txBox="1"/>
          <p:nvPr>
            <p:custDataLst>
              <p:tags r:id="rId4"/>
            </p:custDataLst>
          </p:nvPr>
        </p:nvSpPr>
        <p:spPr>
          <a:xfrm>
            <a:off x="7710226" y="3613140"/>
            <a:ext cx="3295316" cy="516745"/>
          </a:xfrm>
          <a:prstGeom prst="rect">
            <a:avLst/>
          </a:prstGeom>
          <a:noFill/>
        </p:spPr>
        <p:txBody>
          <a:bodyPr wrap="square" rtlCol="0">
            <a:spAutoFit/>
            <a:scene3d>
              <a:camera prst="orthographicFront"/>
              <a:lightRig rig="threePt" dir="t"/>
            </a:scene3d>
            <a:sp3d contourW="12700"/>
          </a:bodyPr>
          <a:lstStyle/>
          <a:p>
            <a:pPr>
              <a:lnSpc>
                <a:spcPct val="120000"/>
              </a:lnSpc>
              <a:defRPr/>
            </a:pPr>
            <a:endPar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rPr>
              <a:t> </a:t>
            </a:r>
          </a:p>
        </p:txBody>
      </p:sp>
      <p:sp>
        <p:nvSpPr>
          <p:cNvPr id="32" name="文本框 31"/>
          <p:cNvSpPr txBox="1"/>
          <p:nvPr>
            <p:custDataLst>
              <p:tags r:id="rId5"/>
            </p:custDataLst>
          </p:nvPr>
        </p:nvSpPr>
        <p:spPr>
          <a:xfrm>
            <a:off x="6125028" y="2738252"/>
            <a:ext cx="1673864" cy="1323439"/>
          </a:xfrm>
          <a:prstGeom prst="rect">
            <a:avLst/>
          </a:prstGeom>
          <a:noFill/>
        </p:spPr>
        <p:txBody>
          <a:bodyPr wrap="square" rtlCol="0">
            <a:spAutoFit/>
          </a:bodyPr>
          <a:lstStyle/>
          <a:p>
            <a:pPr algn="ctr"/>
            <a:r>
              <a:rPr lang="en-US" altLang="zh-CN" sz="8000" b="1" i="1" dirty="0">
                <a:solidFill>
                  <a:schemeClr val="bg1"/>
                </a:solidFill>
                <a:latin typeface="思源黑体 CN Medium" pitchFamily="34" charset="-122"/>
                <a:ea typeface="思源黑体 CN Medium" pitchFamily="34" charset="-122"/>
                <a:cs typeface="+mn-ea"/>
                <a:sym typeface="+mn-lt"/>
              </a:rPr>
              <a:t>01</a:t>
            </a:r>
            <a:endParaRPr lang="zh-CN" altLang="en-US" sz="8000" b="1" i="1" dirty="0">
              <a:solidFill>
                <a:schemeClr val="bg1"/>
              </a:solidFill>
              <a:latin typeface="思源黑体 CN Medium" pitchFamily="34" charset="-122"/>
              <a:ea typeface="思源黑体 CN Medium"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502"/>
    </mc:Choice>
    <mc:Fallback xmlns="">
      <p:transition spd="slow" advTm="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Effect transition="in" filter="fade">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a:extLst>
              <a:ext uri="{FF2B5EF4-FFF2-40B4-BE49-F238E27FC236}">
                <a16:creationId xmlns:a16="http://schemas.microsoft.com/office/drawing/2014/main" id="{7133A7C0-E7DA-3EEC-4594-5C86D24FE368}"/>
              </a:ext>
            </a:extLst>
          </p:cNvPr>
          <p:cNvSpPr txBox="1"/>
          <p:nvPr>
            <p:custDataLst>
              <p:tags r:id="rId1"/>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赛题解析</a:t>
            </a:r>
          </a:p>
        </p:txBody>
      </p:sp>
      <p:pic>
        <p:nvPicPr>
          <p:cNvPr id="5" name="图片 4" descr="239-64">
            <a:extLst>
              <a:ext uri="{FF2B5EF4-FFF2-40B4-BE49-F238E27FC236}">
                <a16:creationId xmlns:a16="http://schemas.microsoft.com/office/drawing/2014/main" id="{A379F1D1-5458-C783-A56D-6FFD28FBD0E0}"/>
              </a:ext>
            </a:extLst>
          </p:cNvPr>
          <p:cNvPicPr>
            <a:picLocks noChangeAspect="1"/>
          </p:cNvPicPr>
          <p:nvPr>
            <p:custDataLst>
              <p:tags r:id="rId2"/>
            </p:custDataLst>
          </p:nvPr>
        </p:nvPicPr>
        <p:blipFill>
          <a:blip r:embed="rId5"/>
          <a:stretch>
            <a:fillRect/>
          </a:stretch>
        </p:blipFill>
        <p:spPr>
          <a:xfrm>
            <a:off x="9578340" y="206375"/>
            <a:ext cx="2276475" cy="609600"/>
          </a:xfrm>
          <a:prstGeom prst="rect">
            <a:avLst/>
          </a:prstGeom>
        </p:spPr>
      </p:pic>
      <p:sp>
        <p:nvSpPr>
          <p:cNvPr id="2" name="文本框 1">
            <a:extLst>
              <a:ext uri="{FF2B5EF4-FFF2-40B4-BE49-F238E27FC236}">
                <a16:creationId xmlns:a16="http://schemas.microsoft.com/office/drawing/2014/main" id="{99672C47-7B0D-05EA-9E76-2D2A1D59EEF5}"/>
              </a:ext>
            </a:extLst>
          </p:cNvPr>
          <p:cNvSpPr txBox="1"/>
          <p:nvPr/>
        </p:nvSpPr>
        <p:spPr>
          <a:xfrm>
            <a:off x="343130" y="941593"/>
            <a:ext cx="7172324" cy="369332"/>
          </a:xfrm>
          <a:prstGeom prst="rect">
            <a:avLst/>
          </a:prstGeom>
          <a:noFill/>
        </p:spPr>
        <p:txBody>
          <a:bodyPr wrap="square">
            <a:spAutoFit/>
          </a:bodyPr>
          <a:lstStyle/>
          <a:p>
            <a:r>
              <a:rPr lang="en-US" altLang="zh-CN" sz="1800" b="1" dirty="0">
                <a:solidFill>
                  <a:schemeClr val="tx1">
                    <a:lumMod val="65000"/>
                    <a:lumOff val="35000"/>
                  </a:schemeClr>
                </a:solidFill>
                <a:ea typeface="思源黑体 CN Medium" pitchFamily="34" charset="-122"/>
              </a:rPr>
              <a:t>3 </a:t>
            </a:r>
            <a:r>
              <a:rPr lang="zh-CN" altLang="en-US" sz="1800" b="1" dirty="0">
                <a:solidFill>
                  <a:schemeClr val="tx1">
                    <a:lumMod val="65000"/>
                    <a:lumOff val="35000"/>
                  </a:schemeClr>
                </a:solidFill>
                <a:ea typeface="思源黑体 CN Medium" pitchFamily="34" charset="-122"/>
              </a:rPr>
              <a:t>方案分析（机械设计）</a:t>
            </a:r>
            <a:endParaRPr lang="en-US" altLang="zh-CN" sz="1800" b="1" dirty="0">
              <a:solidFill>
                <a:schemeClr val="tx1">
                  <a:lumMod val="65000"/>
                  <a:lumOff val="35000"/>
                </a:schemeClr>
              </a:solidFill>
              <a:ea typeface="思源黑体 CN Medium" pitchFamily="34" charset="-122"/>
            </a:endParaRPr>
          </a:p>
        </p:txBody>
      </p:sp>
      <p:pic>
        <p:nvPicPr>
          <p:cNvPr id="7170" name="Picture 2">
            <a:extLst>
              <a:ext uri="{FF2B5EF4-FFF2-40B4-BE49-F238E27FC236}">
                <a16:creationId xmlns:a16="http://schemas.microsoft.com/office/drawing/2014/main" id="{34029783-1631-32EE-C8D6-40A4CB8AD2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83" y="1310925"/>
            <a:ext cx="3447875" cy="344787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C276A6E4-7EC8-3216-1E30-24E274ADC188}"/>
              </a:ext>
            </a:extLst>
          </p:cNvPr>
          <p:cNvPicPr>
            <a:picLocks noChangeAspect="1"/>
          </p:cNvPicPr>
          <p:nvPr/>
        </p:nvPicPr>
        <p:blipFill>
          <a:blip r:embed="rId7"/>
          <a:stretch>
            <a:fillRect/>
          </a:stretch>
        </p:blipFill>
        <p:spPr>
          <a:xfrm>
            <a:off x="3704558" y="1735998"/>
            <a:ext cx="4060123" cy="2597727"/>
          </a:xfrm>
          <a:prstGeom prst="rect">
            <a:avLst/>
          </a:prstGeom>
        </p:spPr>
      </p:pic>
      <p:sp>
        <p:nvSpPr>
          <p:cNvPr id="7" name="文本框 6">
            <a:extLst>
              <a:ext uri="{FF2B5EF4-FFF2-40B4-BE49-F238E27FC236}">
                <a16:creationId xmlns:a16="http://schemas.microsoft.com/office/drawing/2014/main" id="{6F648BEB-F067-5464-4ED5-1DE5C2B6CC6B}"/>
              </a:ext>
            </a:extLst>
          </p:cNvPr>
          <p:cNvSpPr txBox="1"/>
          <p:nvPr/>
        </p:nvSpPr>
        <p:spPr>
          <a:xfrm>
            <a:off x="326352" y="5125724"/>
            <a:ext cx="3308538" cy="523220"/>
          </a:xfrm>
          <a:prstGeom prst="rect">
            <a:avLst/>
          </a:prstGeom>
          <a:noFill/>
        </p:spPr>
        <p:txBody>
          <a:bodyPr wrap="square">
            <a:spAutoFit/>
          </a:bodyPr>
          <a:lstStyle/>
          <a:p>
            <a:r>
              <a:rPr lang="zh-CN" altLang="en-US" sz="1400" dirty="0">
                <a:solidFill>
                  <a:schemeClr val="tx1">
                    <a:lumMod val="65000"/>
                    <a:lumOff val="35000"/>
                  </a:schemeClr>
                </a:solidFill>
                <a:latin typeface="思源黑体 CN Regular"/>
              </a:rPr>
              <a:t>https://store.dji.com/cn/product/robomaster-education-expansion-set?vid=111921</a:t>
            </a:r>
          </a:p>
        </p:txBody>
      </p:sp>
      <p:sp>
        <p:nvSpPr>
          <p:cNvPr id="8" name="文本框 7">
            <a:extLst>
              <a:ext uri="{FF2B5EF4-FFF2-40B4-BE49-F238E27FC236}">
                <a16:creationId xmlns:a16="http://schemas.microsoft.com/office/drawing/2014/main" id="{183BC71C-C9C7-3D3E-C125-18D557100D06}"/>
              </a:ext>
            </a:extLst>
          </p:cNvPr>
          <p:cNvSpPr txBox="1"/>
          <p:nvPr/>
        </p:nvSpPr>
        <p:spPr>
          <a:xfrm>
            <a:off x="3795082" y="4526468"/>
            <a:ext cx="3966727"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Regular"/>
              </a:rPr>
              <a:t>使用三维建模软件（</a:t>
            </a:r>
            <a:r>
              <a:rPr lang="en-US" altLang="zh-CN" dirty="0" err="1">
                <a:solidFill>
                  <a:schemeClr val="tx1">
                    <a:lumMod val="65000"/>
                    <a:lumOff val="35000"/>
                  </a:schemeClr>
                </a:solidFill>
                <a:latin typeface="思源黑体 CN Regular"/>
              </a:rPr>
              <a:t>Soildworks</a:t>
            </a:r>
            <a:r>
              <a:rPr lang="zh-CN" altLang="en-US" dirty="0">
                <a:solidFill>
                  <a:schemeClr val="tx1">
                    <a:lumMod val="65000"/>
                    <a:lumOff val="35000"/>
                  </a:schemeClr>
                </a:solidFill>
                <a:latin typeface="思源黑体 CN Regular"/>
              </a:rPr>
              <a:t>）设计</a:t>
            </a:r>
          </a:p>
        </p:txBody>
      </p:sp>
      <p:sp>
        <p:nvSpPr>
          <p:cNvPr id="9" name="文本框 8">
            <a:extLst>
              <a:ext uri="{FF2B5EF4-FFF2-40B4-BE49-F238E27FC236}">
                <a16:creationId xmlns:a16="http://schemas.microsoft.com/office/drawing/2014/main" id="{7D6A60C6-0FE6-E683-A0B0-FB372A60D157}"/>
              </a:ext>
            </a:extLst>
          </p:cNvPr>
          <p:cNvSpPr txBox="1"/>
          <p:nvPr/>
        </p:nvSpPr>
        <p:spPr>
          <a:xfrm>
            <a:off x="387876" y="4526468"/>
            <a:ext cx="3185487"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Regular"/>
              </a:rPr>
              <a:t>在官网找到</a:t>
            </a:r>
            <a:r>
              <a:rPr lang="en-US" altLang="zh-CN" dirty="0">
                <a:solidFill>
                  <a:schemeClr val="tx1">
                    <a:lumMod val="65000"/>
                    <a:lumOff val="35000"/>
                  </a:schemeClr>
                </a:solidFill>
                <a:latin typeface="思源黑体 CN Regular"/>
              </a:rPr>
              <a:t>EP</a:t>
            </a:r>
            <a:r>
              <a:rPr lang="zh-CN" altLang="en-US" dirty="0">
                <a:solidFill>
                  <a:schemeClr val="tx1">
                    <a:lumMod val="65000"/>
                    <a:lumOff val="35000"/>
                  </a:schemeClr>
                </a:solidFill>
                <a:latin typeface="思源黑体 CN Regular"/>
              </a:rPr>
              <a:t>拓展板的平面图</a:t>
            </a:r>
          </a:p>
        </p:txBody>
      </p:sp>
      <p:pic>
        <p:nvPicPr>
          <p:cNvPr id="11" name="图片 10">
            <a:extLst>
              <a:ext uri="{FF2B5EF4-FFF2-40B4-BE49-F238E27FC236}">
                <a16:creationId xmlns:a16="http://schemas.microsoft.com/office/drawing/2014/main" id="{8836C56B-6451-E6A1-3E27-A2E26581C1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1879" y="1735998"/>
            <a:ext cx="3300930" cy="2475697"/>
          </a:xfrm>
          <a:prstGeom prst="rect">
            <a:avLst/>
          </a:prstGeom>
        </p:spPr>
      </p:pic>
      <p:sp>
        <p:nvSpPr>
          <p:cNvPr id="12" name="文本框 11">
            <a:extLst>
              <a:ext uri="{FF2B5EF4-FFF2-40B4-BE49-F238E27FC236}">
                <a16:creationId xmlns:a16="http://schemas.microsoft.com/office/drawing/2014/main" id="{3CBE6B08-18FE-D275-CAA4-C9E992BF8F47}"/>
              </a:ext>
            </a:extLst>
          </p:cNvPr>
          <p:cNvSpPr txBox="1"/>
          <p:nvPr/>
        </p:nvSpPr>
        <p:spPr>
          <a:xfrm>
            <a:off x="8176489" y="4526468"/>
            <a:ext cx="3765774" cy="923330"/>
          </a:xfrm>
          <a:prstGeom prst="rect">
            <a:avLst/>
          </a:prstGeom>
          <a:noFill/>
        </p:spPr>
        <p:txBody>
          <a:bodyPr wrap="none" rtlCol="0">
            <a:spAutoFit/>
          </a:bodyPr>
          <a:lstStyle/>
          <a:p>
            <a:r>
              <a:rPr lang="zh-CN" altLang="en-US" dirty="0">
                <a:solidFill>
                  <a:schemeClr val="tx1">
                    <a:lumMod val="65000"/>
                    <a:lumOff val="35000"/>
                  </a:schemeClr>
                </a:solidFill>
                <a:latin typeface="思源黑体 CN Regular"/>
              </a:rPr>
              <a:t>选择材料（亚克力</a:t>
            </a:r>
            <a:r>
              <a:rPr lang="en-US" altLang="zh-CN" dirty="0">
                <a:solidFill>
                  <a:schemeClr val="tx1">
                    <a:lumMod val="65000"/>
                    <a:lumOff val="35000"/>
                  </a:schemeClr>
                </a:solidFill>
                <a:latin typeface="思源黑体 CN Regular"/>
              </a:rPr>
              <a:t>/</a:t>
            </a:r>
            <a:r>
              <a:rPr lang="zh-CN" altLang="en-US" dirty="0">
                <a:solidFill>
                  <a:schemeClr val="tx1">
                    <a:lumMod val="65000"/>
                    <a:lumOff val="35000"/>
                  </a:schemeClr>
                </a:solidFill>
                <a:latin typeface="思源黑体 CN Regular"/>
              </a:rPr>
              <a:t>玻纤</a:t>
            </a:r>
            <a:r>
              <a:rPr lang="en-US" altLang="zh-CN" dirty="0">
                <a:solidFill>
                  <a:schemeClr val="tx1">
                    <a:lumMod val="65000"/>
                    <a:lumOff val="35000"/>
                  </a:schemeClr>
                </a:solidFill>
                <a:latin typeface="思源黑体 CN Regular"/>
              </a:rPr>
              <a:t>/</a:t>
            </a:r>
            <a:r>
              <a:rPr lang="zh-CN" altLang="en-US" dirty="0">
                <a:solidFill>
                  <a:schemeClr val="tx1">
                    <a:lumMod val="65000"/>
                    <a:lumOff val="35000"/>
                  </a:schemeClr>
                </a:solidFill>
                <a:latin typeface="思源黑体 CN Regular"/>
              </a:rPr>
              <a:t>碳纤维）</a:t>
            </a:r>
            <a:endParaRPr lang="en-US" altLang="zh-CN" dirty="0">
              <a:solidFill>
                <a:schemeClr val="tx1">
                  <a:lumMod val="65000"/>
                  <a:lumOff val="35000"/>
                </a:schemeClr>
              </a:solidFill>
              <a:latin typeface="思源黑体 CN Regular"/>
            </a:endParaRPr>
          </a:p>
          <a:p>
            <a:r>
              <a:rPr lang="zh-CN" altLang="en-US" dirty="0">
                <a:solidFill>
                  <a:schemeClr val="tx1">
                    <a:lumMod val="65000"/>
                    <a:lumOff val="35000"/>
                  </a:schemeClr>
                </a:solidFill>
                <a:latin typeface="思源黑体 CN Regular"/>
              </a:rPr>
              <a:t>发加工，通过铜柱</a:t>
            </a:r>
            <a:r>
              <a:rPr lang="en-US" altLang="zh-CN" dirty="0">
                <a:solidFill>
                  <a:schemeClr val="tx1">
                    <a:lumMod val="65000"/>
                    <a:lumOff val="35000"/>
                  </a:schemeClr>
                </a:solidFill>
                <a:latin typeface="思源黑体 CN Regular"/>
              </a:rPr>
              <a:t>/3D</a:t>
            </a:r>
            <a:r>
              <a:rPr lang="zh-CN" altLang="en-US" dirty="0">
                <a:solidFill>
                  <a:schemeClr val="tx1">
                    <a:lumMod val="65000"/>
                    <a:lumOff val="35000"/>
                  </a:schemeClr>
                </a:solidFill>
                <a:latin typeface="思源黑体 CN Regular"/>
              </a:rPr>
              <a:t>打印件的方式</a:t>
            </a:r>
            <a:endParaRPr lang="en-US" altLang="zh-CN" dirty="0">
              <a:solidFill>
                <a:schemeClr val="tx1">
                  <a:lumMod val="65000"/>
                  <a:lumOff val="35000"/>
                </a:schemeClr>
              </a:solidFill>
              <a:latin typeface="思源黑体 CN Regular"/>
            </a:endParaRPr>
          </a:p>
          <a:p>
            <a:r>
              <a:rPr lang="zh-CN" altLang="en-US" dirty="0">
                <a:solidFill>
                  <a:schemeClr val="tx1">
                    <a:lumMod val="65000"/>
                    <a:lumOff val="35000"/>
                  </a:schemeClr>
                </a:solidFill>
                <a:latin typeface="思源黑体 CN Regular"/>
              </a:rPr>
              <a:t>组装在一起</a:t>
            </a:r>
          </a:p>
        </p:txBody>
      </p:sp>
      <p:pic>
        <p:nvPicPr>
          <p:cNvPr id="14" name="图片 13">
            <a:extLst>
              <a:ext uri="{FF2B5EF4-FFF2-40B4-BE49-F238E27FC236}">
                <a16:creationId xmlns:a16="http://schemas.microsoft.com/office/drawing/2014/main" id="{119639F4-7AE6-A154-F151-AB1BDE16C5C3}"/>
              </a:ext>
            </a:extLst>
          </p:cNvPr>
          <p:cNvPicPr>
            <a:picLocks noChangeAspect="1"/>
          </p:cNvPicPr>
          <p:nvPr/>
        </p:nvPicPr>
        <p:blipFill>
          <a:blip r:embed="rId9"/>
          <a:stretch>
            <a:fillRect/>
          </a:stretch>
        </p:blipFill>
        <p:spPr>
          <a:xfrm>
            <a:off x="5490779" y="5008587"/>
            <a:ext cx="1002299" cy="907820"/>
          </a:xfrm>
          <a:prstGeom prst="rect">
            <a:avLst/>
          </a:prstGeom>
        </p:spPr>
      </p:pic>
    </p:spTree>
    <p:extLst>
      <p:ext uri="{BB962C8B-B14F-4D97-AF65-F5344CB8AC3E}">
        <p14:creationId xmlns:p14="http://schemas.microsoft.com/office/powerpoint/2010/main" val="68473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a:extLst>
              <a:ext uri="{FF2B5EF4-FFF2-40B4-BE49-F238E27FC236}">
                <a16:creationId xmlns:a16="http://schemas.microsoft.com/office/drawing/2014/main" id="{7133A7C0-E7DA-3EEC-4594-5C86D24FE368}"/>
              </a:ext>
            </a:extLst>
          </p:cNvPr>
          <p:cNvSpPr txBox="1"/>
          <p:nvPr>
            <p:custDataLst>
              <p:tags r:id="rId1"/>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赛题解析</a:t>
            </a:r>
          </a:p>
        </p:txBody>
      </p:sp>
      <p:pic>
        <p:nvPicPr>
          <p:cNvPr id="5" name="图片 4" descr="239-64">
            <a:extLst>
              <a:ext uri="{FF2B5EF4-FFF2-40B4-BE49-F238E27FC236}">
                <a16:creationId xmlns:a16="http://schemas.microsoft.com/office/drawing/2014/main" id="{A379F1D1-5458-C783-A56D-6FFD28FBD0E0}"/>
              </a:ext>
            </a:extLst>
          </p:cNvPr>
          <p:cNvPicPr>
            <a:picLocks noChangeAspect="1"/>
          </p:cNvPicPr>
          <p:nvPr>
            <p:custDataLst>
              <p:tags r:id="rId2"/>
            </p:custDataLst>
          </p:nvPr>
        </p:nvPicPr>
        <p:blipFill>
          <a:blip r:embed="rId5"/>
          <a:stretch>
            <a:fillRect/>
          </a:stretch>
        </p:blipFill>
        <p:spPr>
          <a:xfrm>
            <a:off x="9578340" y="206375"/>
            <a:ext cx="2276475" cy="609600"/>
          </a:xfrm>
          <a:prstGeom prst="rect">
            <a:avLst/>
          </a:prstGeom>
        </p:spPr>
      </p:pic>
      <p:sp>
        <p:nvSpPr>
          <p:cNvPr id="2" name="文本框 1">
            <a:extLst>
              <a:ext uri="{FF2B5EF4-FFF2-40B4-BE49-F238E27FC236}">
                <a16:creationId xmlns:a16="http://schemas.microsoft.com/office/drawing/2014/main" id="{99672C47-7B0D-05EA-9E76-2D2A1D59EEF5}"/>
              </a:ext>
            </a:extLst>
          </p:cNvPr>
          <p:cNvSpPr txBox="1"/>
          <p:nvPr/>
        </p:nvSpPr>
        <p:spPr>
          <a:xfrm>
            <a:off x="343130" y="941593"/>
            <a:ext cx="7172324" cy="369332"/>
          </a:xfrm>
          <a:prstGeom prst="rect">
            <a:avLst/>
          </a:prstGeom>
          <a:noFill/>
        </p:spPr>
        <p:txBody>
          <a:bodyPr wrap="square">
            <a:spAutoFit/>
          </a:bodyPr>
          <a:lstStyle/>
          <a:p>
            <a:r>
              <a:rPr lang="en-US" altLang="zh-CN" sz="1800" b="1" dirty="0">
                <a:solidFill>
                  <a:schemeClr val="tx1">
                    <a:lumMod val="65000"/>
                    <a:lumOff val="35000"/>
                  </a:schemeClr>
                </a:solidFill>
                <a:ea typeface="思源黑体 CN Medium" pitchFamily="34" charset="-122"/>
              </a:rPr>
              <a:t>3 </a:t>
            </a:r>
            <a:r>
              <a:rPr lang="zh-CN" altLang="en-US" sz="1800" b="1" dirty="0">
                <a:solidFill>
                  <a:schemeClr val="tx1">
                    <a:lumMod val="65000"/>
                    <a:lumOff val="35000"/>
                  </a:schemeClr>
                </a:solidFill>
                <a:ea typeface="思源黑体 CN Medium" pitchFamily="34" charset="-122"/>
              </a:rPr>
              <a:t>方案分析（无人车</a:t>
            </a:r>
            <a:r>
              <a:rPr lang="en-US" altLang="zh-CN" sz="1800" b="1" dirty="0">
                <a:solidFill>
                  <a:schemeClr val="tx1">
                    <a:lumMod val="65000"/>
                    <a:lumOff val="35000"/>
                  </a:schemeClr>
                </a:solidFill>
                <a:ea typeface="思源黑体 CN Medium" pitchFamily="34" charset="-122"/>
              </a:rPr>
              <a:t>SLAM</a:t>
            </a:r>
            <a:r>
              <a:rPr lang="zh-CN" altLang="en-US" b="1" dirty="0">
                <a:solidFill>
                  <a:schemeClr val="tx1">
                    <a:lumMod val="65000"/>
                    <a:lumOff val="35000"/>
                  </a:schemeClr>
                </a:solidFill>
                <a:ea typeface="思源黑体 CN Medium" pitchFamily="34" charset="-122"/>
              </a:rPr>
              <a:t>与导航</a:t>
            </a:r>
            <a:r>
              <a:rPr lang="zh-CN" altLang="en-US" sz="1800" b="1" dirty="0">
                <a:solidFill>
                  <a:schemeClr val="tx1">
                    <a:lumMod val="65000"/>
                    <a:lumOff val="35000"/>
                  </a:schemeClr>
                </a:solidFill>
                <a:ea typeface="思源黑体 CN Medium" pitchFamily="34" charset="-122"/>
              </a:rPr>
              <a:t>）</a:t>
            </a:r>
            <a:endParaRPr lang="en-US" altLang="zh-CN" sz="1800" b="1" dirty="0">
              <a:solidFill>
                <a:schemeClr val="tx1">
                  <a:lumMod val="65000"/>
                  <a:lumOff val="35000"/>
                </a:schemeClr>
              </a:solidFill>
              <a:ea typeface="思源黑体 CN Medium" pitchFamily="34" charset="-122"/>
            </a:endParaRPr>
          </a:p>
        </p:txBody>
      </p:sp>
      <p:sp>
        <p:nvSpPr>
          <p:cNvPr id="6" name="文本框 5">
            <a:extLst>
              <a:ext uri="{FF2B5EF4-FFF2-40B4-BE49-F238E27FC236}">
                <a16:creationId xmlns:a16="http://schemas.microsoft.com/office/drawing/2014/main" id="{4060940C-754B-DF37-8386-D39AF752DD15}"/>
              </a:ext>
            </a:extLst>
          </p:cNvPr>
          <p:cNvSpPr txBox="1"/>
          <p:nvPr/>
        </p:nvSpPr>
        <p:spPr>
          <a:xfrm>
            <a:off x="40745" y="5626544"/>
            <a:ext cx="6552620" cy="1015663"/>
          </a:xfrm>
          <a:prstGeom prst="rect">
            <a:avLst/>
          </a:prstGeom>
          <a:noFill/>
        </p:spPr>
        <p:txBody>
          <a:bodyPr wrap="square">
            <a:spAutoFit/>
          </a:bodyPr>
          <a:lstStyle/>
          <a:p>
            <a:r>
              <a:rPr lang="zh-CN" altLang="en-US" sz="1400" dirty="0"/>
              <a:t>相关教程：</a:t>
            </a:r>
            <a:endParaRPr lang="en-US" altLang="zh-CN" sz="1400" dirty="0"/>
          </a:p>
          <a:p>
            <a:r>
              <a:rPr lang="zh-CN" altLang="en-US" sz="1400" dirty="0">
                <a:hlinkClick r:id="rId6"/>
              </a:rPr>
              <a:t>https://www.ncnynl.com/archives/201708/1882.html</a:t>
            </a:r>
            <a:endParaRPr lang="en-US" altLang="zh-CN" sz="1400" dirty="0"/>
          </a:p>
          <a:p>
            <a:r>
              <a:rPr lang="en-US" altLang="zh-CN" sz="1400" dirty="0">
                <a:hlinkClick r:id="rId7"/>
              </a:rPr>
              <a:t>https://</a:t>
            </a:r>
            <a:r>
              <a:rPr lang="en-US" altLang="zh-CN" sz="1400" dirty="0" err="1">
                <a:hlinkClick r:id="rId7"/>
              </a:rPr>
              <a:t>zhuanlan.zhihu.com</a:t>
            </a:r>
            <a:r>
              <a:rPr lang="en-US" altLang="zh-CN" sz="1400" dirty="0">
                <a:hlinkClick r:id="rId7"/>
              </a:rPr>
              <a:t>/p/464342989</a:t>
            </a:r>
            <a:endParaRPr lang="en-US" altLang="zh-CN" sz="1400" dirty="0"/>
          </a:p>
          <a:p>
            <a:endParaRPr lang="zh-CN" altLang="en-US" dirty="0"/>
          </a:p>
        </p:txBody>
      </p:sp>
      <p:pic>
        <p:nvPicPr>
          <p:cNvPr id="8" name="图片 7">
            <a:extLst>
              <a:ext uri="{FF2B5EF4-FFF2-40B4-BE49-F238E27FC236}">
                <a16:creationId xmlns:a16="http://schemas.microsoft.com/office/drawing/2014/main" id="{B6AD601B-2649-2140-BD11-AD3EA08718E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2062" y="1786639"/>
            <a:ext cx="1036454" cy="955317"/>
          </a:xfrm>
          <a:prstGeom prst="rect">
            <a:avLst/>
          </a:prstGeom>
        </p:spPr>
      </p:pic>
      <p:pic>
        <p:nvPicPr>
          <p:cNvPr id="9" name="Picture 2">
            <a:extLst>
              <a:ext uri="{FF2B5EF4-FFF2-40B4-BE49-F238E27FC236}">
                <a16:creationId xmlns:a16="http://schemas.microsoft.com/office/drawing/2014/main" id="{29AC133C-6310-8286-7113-6F192B7819C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7114" y="4117957"/>
            <a:ext cx="2133957" cy="1545117"/>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BF6D55B5-4792-E597-DBB2-471BC0CA256E}"/>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7585" b="94611" l="2371" r="89871">
                        <a14:foregroundMark x1="7112" y1="34731" x2="11207" y2="54691"/>
                        <a14:foregroundMark x1="11207" y1="54691" x2="20690" y2="69261"/>
                        <a14:foregroundMark x1="20690" y1="69261" x2="43750" y2="67665"/>
                        <a14:foregroundMark x1="43750" y1="67665" x2="81034" y2="46108"/>
                        <a14:foregroundMark x1="85129" y1="45110" x2="88362" y2="64072"/>
                        <a14:foregroundMark x1="88362" y1="64072" x2="84914" y2="86028"/>
                        <a14:foregroundMark x1="84914" y1="86028" x2="62069" y2="94012"/>
                        <a14:foregroundMark x1="62069" y1="94012" x2="44397" y2="94611"/>
                        <a14:foregroundMark x1="44397" y1="94611" x2="16595" y2="88024"/>
                        <a14:foregroundMark x1="16595" y1="88024" x2="4310" y2="72854"/>
                        <a14:foregroundMark x1="4310" y1="72854" x2="2802" y2="54691"/>
                        <a14:foregroundMark x1="2802" y1="54691" x2="4310" y2="51098"/>
                        <a14:foregroundMark x1="2586" y1="42315" x2="2586" y2="45309"/>
                        <a14:foregroundMark x1="51293" y1="10180" x2="43534" y2="7784"/>
                        <a14:foregroundMark x1="51509" y1="26547" x2="47845" y2="35329"/>
                        <a14:foregroundMark x1="23060" y1="23353" x2="16379" y2="28942"/>
                        <a14:foregroundMark x1="78879" y1="23154" x2="78879" y2="24551"/>
                        <a14:foregroundMark x1="75647" y1="22555" x2="77155" y2="24750"/>
                        <a14:foregroundMark x1="17672" y1="22355" x2="17026" y2="24950"/>
                        <a14:foregroundMark x1="53664" y1="94611" x2="44181" y2="93014"/>
                      </a14:backgroundRemoval>
                    </a14:imgEffect>
                  </a14:imgLayer>
                </a14:imgProps>
              </a:ext>
              <a:ext uri="{28A0092B-C50C-407E-A947-70E740481C1C}">
                <a14:useLocalDpi xmlns:a14="http://schemas.microsoft.com/office/drawing/2010/main" val="0"/>
              </a:ext>
            </a:extLst>
          </a:blip>
          <a:stretch>
            <a:fillRect/>
          </a:stretch>
        </p:blipFill>
        <p:spPr>
          <a:xfrm>
            <a:off x="1838961" y="1815663"/>
            <a:ext cx="742787" cy="802018"/>
          </a:xfrm>
          <a:prstGeom prst="rect">
            <a:avLst/>
          </a:prstGeom>
        </p:spPr>
      </p:pic>
      <p:pic>
        <p:nvPicPr>
          <p:cNvPr id="13" name="图片 12">
            <a:extLst>
              <a:ext uri="{FF2B5EF4-FFF2-40B4-BE49-F238E27FC236}">
                <a16:creationId xmlns:a16="http://schemas.microsoft.com/office/drawing/2014/main" id="{86A990DF-9EB8-0B2D-4EE1-FA5DDB75406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598516" y="3085216"/>
            <a:ext cx="818815" cy="671562"/>
          </a:xfrm>
          <a:prstGeom prst="rect">
            <a:avLst/>
          </a:prstGeom>
        </p:spPr>
      </p:pic>
      <p:pic>
        <p:nvPicPr>
          <p:cNvPr id="15" name="图片 14">
            <a:extLst>
              <a:ext uri="{FF2B5EF4-FFF2-40B4-BE49-F238E27FC236}">
                <a16:creationId xmlns:a16="http://schemas.microsoft.com/office/drawing/2014/main" id="{569AFDC5-EA35-B9CE-5F97-36E8A32AC6C0}"/>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33" b="91278" l="7455" r="91273">
                        <a14:foregroundMark x1="7818" y1="54767" x2="7455" y2="62475"/>
                        <a14:foregroundMark x1="89818" y1="60446" x2="91273" y2="70385"/>
                        <a14:foregroundMark x1="62727" y1="91278" x2="62727" y2="91278"/>
                      </a14:backgroundRemoval>
                    </a14:imgEffect>
                  </a14:imgLayer>
                </a14:imgProps>
              </a:ext>
            </a:extLst>
          </a:blip>
          <a:stretch>
            <a:fillRect/>
          </a:stretch>
        </p:blipFill>
        <p:spPr>
          <a:xfrm>
            <a:off x="2822193" y="1820720"/>
            <a:ext cx="989725" cy="887153"/>
          </a:xfrm>
          <a:prstGeom prst="rect">
            <a:avLst/>
          </a:prstGeom>
        </p:spPr>
      </p:pic>
      <p:sp>
        <p:nvSpPr>
          <p:cNvPr id="16" name="文本框 15">
            <a:extLst>
              <a:ext uri="{FF2B5EF4-FFF2-40B4-BE49-F238E27FC236}">
                <a16:creationId xmlns:a16="http://schemas.microsoft.com/office/drawing/2014/main" id="{CE3AE09A-6640-F2CB-F958-A879C7DDB167}"/>
              </a:ext>
            </a:extLst>
          </p:cNvPr>
          <p:cNvSpPr txBox="1"/>
          <p:nvPr/>
        </p:nvSpPr>
        <p:spPr>
          <a:xfrm>
            <a:off x="226019" y="1417307"/>
            <a:ext cx="1612942" cy="369332"/>
          </a:xfrm>
          <a:prstGeom prst="rect">
            <a:avLst/>
          </a:prstGeom>
          <a:noFill/>
        </p:spPr>
        <p:txBody>
          <a:bodyPr wrap="none" rtlCol="0">
            <a:spAutoFit/>
          </a:bodyPr>
          <a:lstStyle/>
          <a:p>
            <a:r>
              <a:rPr lang="zh-CN" altLang="en-US" dirty="0"/>
              <a:t>单线激光雷达</a:t>
            </a:r>
          </a:p>
        </p:txBody>
      </p:sp>
      <p:sp>
        <p:nvSpPr>
          <p:cNvPr id="17" name="文本框 16">
            <a:extLst>
              <a:ext uri="{FF2B5EF4-FFF2-40B4-BE49-F238E27FC236}">
                <a16:creationId xmlns:a16="http://schemas.microsoft.com/office/drawing/2014/main" id="{BE0E0483-FBBC-CC55-6B48-A5E2BE274CBD}"/>
              </a:ext>
            </a:extLst>
          </p:cNvPr>
          <p:cNvSpPr txBox="1"/>
          <p:nvPr/>
        </p:nvSpPr>
        <p:spPr>
          <a:xfrm>
            <a:off x="197585" y="2756809"/>
            <a:ext cx="1510350" cy="369332"/>
          </a:xfrm>
          <a:prstGeom prst="rect">
            <a:avLst/>
          </a:prstGeom>
          <a:noFill/>
        </p:spPr>
        <p:txBody>
          <a:bodyPr wrap="none" rtlCol="0">
            <a:spAutoFit/>
          </a:bodyPr>
          <a:lstStyle/>
          <a:p>
            <a:r>
              <a:rPr lang="zh-CN" altLang="en-US" dirty="0"/>
              <a:t>底盘内置</a:t>
            </a:r>
            <a:r>
              <a:rPr lang="en-US" altLang="zh-CN" dirty="0"/>
              <a:t>IMU</a:t>
            </a:r>
            <a:endParaRPr lang="zh-CN" altLang="en-US" dirty="0"/>
          </a:p>
        </p:txBody>
      </p:sp>
      <p:sp>
        <p:nvSpPr>
          <p:cNvPr id="18" name="文本框 17">
            <a:extLst>
              <a:ext uri="{FF2B5EF4-FFF2-40B4-BE49-F238E27FC236}">
                <a16:creationId xmlns:a16="http://schemas.microsoft.com/office/drawing/2014/main" id="{B2FD7A92-12D8-D0C2-66EF-EE7AFDFC22D5}"/>
              </a:ext>
            </a:extLst>
          </p:cNvPr>
          <p:cNvSpPr txBox="1"/>
          <p:nvPr/>
        </p:nvSpPr>
        <p:spPr>
          <a:xfrm>
            <a:off x="193245" y="3843771"/>
            <a:ext cx="1338828" cy="369332"/>
          </a:xfrm>
          <a:prstGeom prst="rect">
            <a:avLst/>
          </a:prstGeom>
          <a:noFill/>
        </p:spPr>
        <p:txBody>
          <a:bodyPr wrap="none" rtlCol="0">
            <a:spAutoFit/>
          </a:bodyPr>
          <a:lstStyle/>
          <a:p>
            <a:r>
              <a:rPr lang="zh-CN" altLang="en-US" dirty="0"/>
              <a:t>麦轮里程计</a:t>
            </a:r>
          </a:p>
        </p:txBody>
      </p:sp>
      <p:pic>
        <p:nvPicPr>
          <p:cNvPr id="20" name="图片 19">
            <a:extLst>
              <a:ext uri="{FF2B5EF4-FFF2-40B4-BE49-F238E27FC236}">
                <a16:creationId xmlns:a16="http://schemas.microsoft.com/office/drawing/2014/main" id="{78CB6114-2B3F-6B27-3339-4EC5972FB731}"/>
              </a:ext>
            </a:extLst>
          </p:cNvPr>
          <p:cNvPicPr>
            <a:picLocks noChangeAspect="1"/>
          </p:cNvPicPr>
          <p:nvPr/>
        </p:nvPicPr>
        <p:blipFill>
          <a:blip r:embed="rId17"/>
          <a:stretch>
            <a:fillRect/>
          </a:stretch>
        </p:blipFill>
        <p:spPr>
          <a:xfrm>
            <a:off x="11014411" y="5242377"/>
            <a:ext cx="909960" cy="887154"/>
          </a:xfrm>
          <a:prstGeom prst="rect">
            <a:avLst/>
          </a:prstGeom>
        </p:spPr>
      </p:pic>
      <p:sp>
        <p:nvSpPr>
          <p:cNvPr id="21" name="文本框 20">
            <a:extLst>
              <a:ext uri="{FF2B5EF4-FFF2-40B4-BE49-F238E27FC236}">
                <a16:creationId xmlns:a16="http://schemas.microsoft.com/office/drawing/2014/main" id="{139A2A31-F887-782B-4BB1-82AD6F50DEDC}"/>
              </a:ext>
            </a:extLst>
          </p:cNvPr>
          <p:cNvSpPr txBox="1"/>
          <p:nvPr/>
        </p:nvSpPr>
        <p:spPr>
          <a:xfrm>
            <a:off x="1646353" y="1448084"/>
            <a:ext cx="3775005" cy="307777"/>
          </a:xfrm>
          <a:prstGeom prst="rect">
            <a:avLst/>
          </a:prstGeom>
          <a:noFill/>
        </p:spPr>
        <p:txBody>
          <a:bodyPr wrap="square" rtlCol="0">
            <a:spAutoFit/>
          </a:bodyPr>
          <a:lstStyle/>
          <a:p>
            <a:r>
              <a:rPr lang="en-US" altLang="zh-CN" sz="1400" dirty="0">
                <a:solidFill>
                  <a:schemeClr val="bg1">
                    <a:lumMod val="50000"/>
                  </a:schemeClr>
                </a:solidFill>
              </a:rPr>
              <a:t>/scan</a:t>
            </a:r>
            <a:r>
              <a:rPr lang="zh-CN" altLang="en-US" sz="1400" dirty="0">
                <a:solidFill>
                  <a:schemeClr val="bg1">
                    <a:lumMod val="50000"/>
                  </a:schemeClr>
                </a:solidFill>
              </a:rPr>
              <a:t>（机器人与障碍物的距离信息）</a:t>
            </a:r>
          </a:p>
        </p:txBody>
      </p:sp>
      <p:sp>
        <p:nvSpPr>
          <p:cNvPr id="22" name="文本框 21">
            <a:extLst>
              <a:ext uri="{FF2B5EF4-FFF2-40B4-BE49-F238E27FC236}">
                <a16:creationId xmlns:a16="http://schemas.microsoft.com/office/drawing/2014/main" id="{CF610AB6-4043-1F0B-C096-967A84C32073}"/>
              </a:ext>
            </a:extLst>
          </p:cNvPr>
          <p:cNvSpPr txBox="1"/>
          <p:nvPr/>
        </p:nvSpPr>
        <p:spPr>
          <a:xfrm>
            <a:off x="1551142" y="2763022"/>
            <a:ext cx="3115447" cy="307777"/>
          </a:xfrm>
          <a:prstGeom prst="rect">
            <a:avLst/>
          </a:prstGeom>
          <a:noFill/>
        </p:spPr>
        <p:txBody>
          <a:bodyPr wrap="square" rtlCol="0">
            <a:spAutoFit/>
          </a:bodyPr>
          <a:lstStyle/>
          <a:p>
            <a:r>
              <a:rPr lang="en-US" altLang="zh-CN" sz="1400" dirty="0">
                <a:solidFill>
                  <a:schemeClr val="bg1">
                    <a:lumMod val="50000"/>
                  </a:schemeClr>
                </a:solidFill>
              </a:rPr>
              <a:t>/imu</a:t>
            </a:r>
            <a:r>
              <a:rPr lang="zh-CN" altLang="en-US" sz="1400" dirty="0">
                <a:solidFill>
                  <a:schemeClr val="bg1">
                    <a:lumMod val="50000"/>
                  </a:schemeClr>
                </a:solidFill>
              </a:rPr>
              <a:t>（底盘的姿态和加速度信息）</a:t>
            </a:r>
          </a:p>
        </p:txBody>
      </p:sp>
      <p:pic>
        <p:nvPicPr>
          <p:cNvPr id="1026" name="Picture 2" descr="å¨è¿éæå¥å¾çæè¿°">
            <a:extLst>
              <a:ext uri="{FF2B5EF4-FFF2-40B4-BE49-F238E27FC236}">
                <a16:creationId xmlns:a16="http://schemas.microsoft.com/office/drawing/2014/main" id="{F11D07B8-2981-2A3F-99E4-7BEBB7ABE8C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4628" y="2140298"/>
            <a:ext cx="3803511" cy="2702711"/>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BBCD96F4-9EE3-47FD-7D3D-0B71869F633A}"/>
              </a:ext>
            </a:extLst>
          </p:cNvPr>
          <p:cNvSpPr txBox="1"/>
          <p:nvPr/>
        </p:nvSpPr>
        <p:spPr>
          <a:xfrm>
            <a:off x="1468490" y="3872873"/>
            <a:ext cx="3115447" cy="307777"/>
          </a:xfrm>
          <a:prstGeom prst="rect">
            <a:avLst/>
          </a:prstGeom>
          <a:noFill/>
        </p:spPr>
        <p:txBody>
          <a:bodyPr wrap="square" rtlCol="0">
            <a:spAutoFit/>
          </a:bodyPr>
          <a:lstStyle/>
          <a:p>
            <a:r>
              <a:rPr lang="en-US" altLang="zh-CN" sz="1400" dirty="0">
                <a:solidFill>
                  <a:schemeClr val="bg1">
                    <a:lumMod val="50000"/>
                  </a:schemeClr>
                </a:solidFill>
              </a:rPr>
              <a:t>/</a:t>
            </a:r>
            <a:r>
              <a:rPr lang="en-US" altLang="zh-CN" sz="1400" dirty="0" err="1">
                <a:solidFill>
                  <a:schemeClr val="bg1">
                    <a:lumMod val="50000"/>
                  </a:schemeClr>
                </a:solidFill>
              </a:rPr>
              <a:t>odom</a:t>
            </a:r>
            <a:r>
              <a:rPr lang="zh-CN" altLang="en-US" sz="1400" dirty="0">
                <a:solidFill>
                  <a:schemeClr val="bg1">
                    <a:lumMod val="50000"/>
                  </a:schemeClr>
                </a:solidFill>
              </a:rPr>
              <a:t>（底盘的里程计位置信息）</a:t>
            </a:r>
          </a:p>
        </p:txBody>
      </p:sp>
      <p:sp>
        <p:nvSpPr>
          <p:cNvPr id="24" name="文本框 23">
            <a:extLst>
              <a:ext uri="{FF2B5EF4-FFF2-40B4-BE49-F238E27FC236}">
                <a16:creationId xmlns:a16="http://schemas.microsoft.com/office/drawing/2014/main" id="{BD176592-34E3-362D-D3B3-269816287955}"/>
              </a:ext>
            </a:extLst>
          </p:cNvPr>
          <p:cNvSpPr txBox="1"/>
          <p:nvPr/>
        </p:nvSpPr>
        <p:spPr>
          <a:xfrm>
            <a:off x="4951618" y="1217780"/>
            <a:ext cx="2729530" cy="646331"/>
          </a:xfrm>
          <a:prstGeom prst="rect">
            <a:avLst/>
          </a:prstGeom>
          <a:noFill/>
        </p:spPr>
        <p:txBody>
          <a:bodyPr wrap="none" rtlCol="0">
            <a:spAutoFit/>
          </a:bodyPr>
          <a:lstStyle/>
          <a:p>
            <a:pPr algn="ctr"/>
            <a:r>
              <a:rPr lang="en-US" altLang="zh-CN" dirty="0"/>
              <a:t>ROS</a:t>
            </a:r>
            <a:r>
              <a:rPr lang="zh-CN" altLang="en-US" dirty="0"/>
              <a:t>机器人操作系统</a:t>
            </a:r>
            <a:endParaRPr lang="en-US" altLang="zh-CN" dirty="0"/>
          </a:p>
          <a:p>
            <a:pPr algn="ctr"/>
            <a:r>
              <a:rPr lang="en-US" altLang="zh-CN" dirty="0"/>
              <a:t>Navigation-move base</a:t>
            </a:r>
            <a:r>
              <a:rPr lang="zh-CN" altLang="en-US" dirty="0"/>
              <a:t>框架</a:t>
            </a:r>
          </a:p>
        </p:txBody>
      </p:sp>
      <p:pic>
        <p:nvPicPr>
          <p:cNvPr id="1028" name="Picture 4">
            <a:extLst>
              <a:ext uri="{FF2B5EF4-FFF2-40B4-BE49-F238E27FC236}">
                <a16:creationId xmlns:a16="http://schemas.microsoft.com/office/drawing/2014/main" id="{18A8B23D-F8D3-24D9-E07F-A7103848C6C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670352" y="2366659"/>
            <a:ext cx="3090168" cy="1850143"/>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C49721AE-58E2-E552-4EBE-5CC1E3A13882}"/>
              </a:ext>
            </a:extLst>
          </p:cNvPr>
          <p:cNvSpPr txBox="1"/>
          <p:nvPr/>
        </p:nvSpPr>
        <p:spPr>
          <a:xfrm>
            <a:off x="9685809" y="1347484"/>
            <a:ext cx="1107996" cy="369332"/>
          </a:xfrm>
          <a:prstGeom prst="rect">
            <a:avLst/>
          </a:prstGeom>
          <a:noFill/>
        </p:spPr>
        <p:txBody>
          <a:bodyPr wrap="none" rtlCol="0">
            <a:spAutoFit/>
          </a:bodyPr>
          <a:lstStyle/>
          <a:p>
            <a:pPr algn="ctr"/>
            <a:r>
              <a:rPr lang="zh-CN" altLang="en-US" dirty="0"/>
              <a:t>导航效果</a:t>
            </a:r>
          </a:p>
        </p:txBody>
      </p:sp>
    </p:spTree>
    <p:extLst>
      <p:ext uri="{BB962C8B-B14F-4D97-AF65-F5344CB8AC3E}">
        <p14:creationId xmlns:p14="http://schemas.microsoft.com/office/powerpoint/2010/main" val="3950714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a:extLst>
              <a:ext uri="{FF2B5EF4-FFF2-40B4-BE49-F238E27FC236}">
                <a16:creationId xmlns:a16="http://schemas.microsoft.com/office/drawing/2014/main" id="{7133A7C0-E7DA-3EEC-4594-5C86D24FE368}"/>
              </a:ext>
            </a:extLst>
          </p:cNvPr>
          <p:cNvSpPr txBox="1"/>
          <p:nvPr>
            <p:custDataLst>
              <p:tags r:id="rId1"/>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赛题解析</a:t>
            </a:r>
          </a:p>
        </p:txBody>
      </p:sp>
      <p:pic>
        <p:nvPicPr>
          <p:cNvPr id="5" name="图片 4" descr="239-64">
            <a:extLst>
              <a:ext uri="{FF2B5EF4-FFF2-40B4-BE49-F238E27FC236}">
                <a16:creationId xmlns:a16="http://schemas.microsoft.com/office/drawing/2014/main" id="{A379F1D1-5458-C783-A56D-6FFD28FBD0E0}"/>
              </a:ext>
            </a:extLst>
          </p:cNvPr>
          <p:cNvPicPr>
            <a:picLocks noChangeAspect="1"/>
          </p:cNvPicPr>
          <p:nvPr>
            <p:custDataLst>
              <p:tags r:id="rId2"/>
            </p:custDataLst>
          </p:nvPr>
        </p:nvPicPr>
        <p:blipFill>
          <a:blip r:embed="rId5"/>
          <a:stretch>
            <a:fillRect/>
          </a:stretch>
        </p:blipFill>
        <p:spPr>
          <a:xfrm>
            <a:off x="9578340" y="206375"/>
            <a:ext cx="2276475" cy="609600"/>
          </a:xfrm>
          <a:prstGeom prst="rect">
            <a:avLst/>
          </a:prstGeom>
        </p:spPr>
      </p:pic>
      <p:sp>
        <p:nvSpPr>
          <p:cNvPr id="2" name="文本框 1">
            <a:extLst>
              <a:ext uri="{FF2B5EF4-FFF2-40B4-BE49-F238E27FC236}">
                <a16:creationId xmlns:a16="http://schemas.microsoft.com/office/drawing/2014/main" id="{99672C47-7B0D-05EA-9E76-2D2A1D59EEF5}"/>
              </a:ext>
            </a:extLst>
          </p:cNvPr>
          <p:cNvSpPr txBox="1"/>
          <p:nvPr/>
        </p:nvSpPr>
        <p:spPr>
          <a:xfrm>
            <a:off x="343130" y="941593"/>
            <a:ext cx="7172324" cy="369332"/>
          </a:xfrm>
          <a:prstGeom prst="rect">
            <a:avLst/>
          </a:prstGeom>
          <a:noFill/>
        </p:spPr>
        <p:txBody>
          <a:bodyPr wrap="square">
            <a:spAutoFit/>
          </a:bodyPr>
          <a:lstStyle/>
          <a:p>
            <a:r>
              <a:rPr lang="en-US" altLang="zh-CN" sz="1800" b="1" dirty="0">
                <a:solidFill>
                  <a:schemeClr val="tx1">
                    <a:lumMod val="65000"/>
                    <a:lumOff val="35000"/>
                  </a:schemeClr>
                </a:solidFill>
                <a:ea typeface="思源黑体 CN Medium" pitchFamily="34" charset="-122"/>
              </a:rPr>
              <a:t>3 </a:t>
            </a:r>
            <a:r>
              <a:rPr lang="zh-CN" altLang="en-US" sz="1800" b="1" dirty="0">
                <a:solidFill>
                  <a:schemeClr val="tx1">
                    <a:lumMod val="65000"/>
                    <a:lumOff val="35000"/>
                  </a:schemeClr>
                </a:solidFill>
                <a:ea typeface="思源黑体 CN Medium" pitchFamily="34" charset="-122"/>
              </a:rPr>
              <a:t>方案分析（无人机对位降落）</a:t>
            </a:r>
            <a:endParaRPr lang="en-US" altLang="zh-CN" sz="1800" b="1" dirty="0">
              <a:solidFill>
                <a:schemeClr val="tx1">
                  <a:lumMod val="65000"/>
                  <a:lumOff val="35000"/>
                </a:schemeClr>
              </a:solidFill>
              <a:ea typeface="思源黑体 CN Medium" pitchFamily="34" charset="-122"/>
            </a:endParaRPr>
          </a:p>
        </p:txBody>
      </p:sp>
      <p:pic>
        <p:nvPicPr>
          <p:cNvPr id="4" name="Picture 2">
            <a:extLst>
              <a:ext uri="{FF2B5EF4-FFF2-40B4-BE49-F238E27FC236}">
                <a16:creationId xmlns:a16="http://schemas.microsoft.com/office/drawing/2014/main" id="{6DE15469-DFD8-2155-4E2C-60AF9AC76A4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225" b="89668" l="5625" r="94125">
                        <a14:foregroundMark x1="11375" y1="59779" x2="11375" y2="59779"/>
                        <a14:foregroundMark x1="11375" y1="59779" x2="5625" y2="42066"/>
                        <a14:foregroundMark x1="5625" y1="42066" x2="8500" y2="33210"/>
                        <a14:foregroundMark x1="11375" y1="59041" x2="17250" y2="81919"/>
                        <a14:foregroundMark x1="17250" y1="81919" x2="26250" y2="85609"/>
                        <a14:foregroundMark x1="26250" y1="85609" x2="20000" y2="68635"/>
                        <a14:foregroundMark x1="20000" y1="68635" x2="14125" y2="39114"/>
                        <a14:foregroundMark x1="14125" y1="39114" x2="23625" y2="40590"/>
                        <a14:foregroundMark x1="23625" y1="40590" x2="31000" y2="22140"/>
                        <a14:foregroundMark x1="31000" y1="22140" x2="39750" y2="23616"/>
                        <a14:foregroundMark x1="39750" y1="23616" x2="38500" y2="35055"/>
                        <a14:foregroundMark x1="32750" y1="22509" x2="24625" y2="15498"/>
                        <a14:foregroundMark x1="24625" y1="15498" x2="23750" y2="21033"/>
                        <a14:foregroundMark x1="24375" y1="14391" x2="19875" y2="16236"/>
                        <a14:foregroundMark x1="66875" y1="39114" x2="72125" y2="40590"/>
                        <a14:foregroundMark x1="56500" y1="71956" x2="48875" y2="57565"/>
                        <a14:foregroundMark x1="48875" y1="57565" x2="58750" y2="33210"/>
                        <a14:foregroundMark x1="58750" y1="33210" x2="67250" y2="26568"/>
                        <a14:foregroundMark x1="67250" y1="26568" x2="64750" y2="30996"/>
                        <a14:foregroundMark x1="75500" y1="41328" x2="83250" y2="28044"/>
                        <a14:foregroundMark x1="83250" y1="28044" x2="90000" y2="48339"/>
                        <a14:foregroundMark x1="90000" y1="48339" x2="91375" y2="73063"/>
                        <a14:foregroundMark x1="91375" y1="73063" x2="77250" y2="50185"/>
                        <a14:foregroundMark x1="94125" y1="53137" x2="92250" y2="73432"/>
                        <a14:foregroundMark x1="66250" y1="24354" x2="61500" y2="29151"/>
                        <a14:foregroundMark x1="59000" y1="74539" x2="55250" y2="71956"/>
                        <a14:foregroundMark x1="78625" y1="32841" x2="73000" y2="23985"/>
                        <a14:foregroundMark x1="72750" y1="28413" x2="68125" y2="28782"/>
                        <a14:foregroundMark x1="73875" y1="26937" x2="81375" y2="28044"/>
                        <a14:foregroundMark x1="81250" y1="26937" x2="73375" y2="25092"/>
                        <a14:foregroundMark x1="9250" y1="29889" x2="7875" y2="35055"/>
                        <a14:foregroundMark x1="19250" y1="15498" x2="22750" y2="15129"/>
                        <a14:foregroundMark x1="33875" y1="74908" x2="31750" y2="77860"/>
                        <a14:foregroundMark x1="34875" y1="73063" x2="32125" y2="85609"/>
                        <a14:foregroundMark x1="32750" y1="83026" x2="28250" y2="85978"/>
                        <a14:foregroundMark x1="15250" y1="39114" x2="8250" y2="32472"/>
                      </a14:backgroundRemoval>
                    </a14:imgEffect>
                  </a14:imgLayer>
                </a14:imgProps>
              </a:ext>
              <a:ext uri="{28A0092B-C50C-407E-A947-70E740481C1C}">
                <a14:useLocalDpi xmlns:a14="http://schemas.microsoft.com/office/drawing/2010/main" val="0"/>
              </a:ext>
            </a:extLst>
          </a:blip>
          <a:srcRect l="4490" r="53717"/>
          <a:stretch/>
        </p:blipFill>
        <p:spPr bwMode="auto">
          <a:xfrm>
            <a:off x="1534898" y="1657370"/>
            <a:ext cx="1796371" cy="14593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B7AC134-36AF-39AC-879B-EE40463950C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25" y="3609390"/>
            <a:ext cx="2110356" cy="15854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572DE35-0387-12A2-0A98-7B1DBC1112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4298" y="3569580"/>
            <a:ext cx="1469987" cy="171076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A82991E-9625-2539-27F7-FD9C43CE5EB8}"/>
              </a:ext>
            </a:extLst>
          </p:cNvPr>
          <p:cNvSpPr txBox="1"/>
          <p:nvPr/>
        </p:nvSpPr>
        <p:spPr>
          <a:xfrm>
            <a:off x="56675" y="5607871"/>
            <a:ext cx="6094602" cy="1015663"/>
          </a:xfrm>
          <a:prstGeom prst="rect">
            <a:avLst/>
          </a:prstGeom>
          <a:noFill/>
        </p:spPr>
        <p:txBody>
          <a:bodyPr wrap="square">
            <a:spAutoFit/>
          </a:bodyPr>
          <a:lstStyle/>
          <a:p>
            <a:r>
              <a:rPr lang="zh-CN" altLang="en-US" sz="1400" dirty="0"/>
              <a:t>相关教程</a:t>
            </a:r>
            <a:r>
              <a:rPr lang="en-US" altLang="zh-CN" sz="1400" dirty="0"/>
              <a:t>:</a:t>
            </a:r>
          </a:p>
          <a:p>
            <a:r>
              <a:rPr lang="zh-CN" altLang="en-US" sz="1400" dirty="0">
                <a:hlinkClick r:id="rId10"/>
              </a:rPr>
              <a:t>https://www.yuque.com/xtdrone/manual_cn</a:t>
            </a:r>
            <a:endParaRPr lang="en-US" altLang="zh-CN" sz="1400" dirty="0"/>
          </a:p>
          <a:p>
            <a:r>
              <a:rPr lang="en-US" altLang="zh-CN" sz="1400" dirty="0">
                <a:hlinkClick r:id="rId11"/>
              </a:rPr>
              <a:t>https://</a:t>
            </a:r>
            <a:r>
              <a:rPr lang="en-US" altLang="zh-CN" sz="1400" dirty="0" err="1">
                <a:hlinkClick r:id="rId11"/>
              </a:rPr>
              <a:t>blog.csdn.net</a:t>
            </a:r>
            <a:r>
              <a:rPr lang="en-US" altLang="zh-CN" sz="1400" dirty="0">
                <a:hlinkClick r:id="rId11"/>
              </a:rPr>
              <a:t>/</a:t>
            </a:r>
            <a:r>
              <a:rPr lang="en-US" altLang="zh-CN" sz="1400" dirty="0" err="1">
                <a:hlinkClick r:id="rId11"/>
              </a:rPr>
              <a:t>lele1234565</a:t>
            </a:r>
            <a:r>
              <a:rPr lang="en-US" altLang="zh-CN" sz="1400" dirty="0">
                <a:hlinkClick r:id="rId11"/>
              </a:rPr>
              <a:t>/article/details/124520987</a:t>
            </a:r>
            <a:endParaRPr lang="en-US" altLang="zh-CN" sz="1400" dirty="0"/>
          </a:p>
          <a:p>
            <a:endParaRPr lang="zh-CN" altLang="en-US" dirty="0"/>
          </a:p>
        </p:txBody>
      </p:sp>
      <p:pic>
        <p:nvPicPr>
          <p:cNvPr id="9" name="图片 8">
            <a:extLst>
              <a:ext uri="{FF2B5EF4-FFF2-40B4-BE49-F238E27FC236}">
                <a16:creationId xmlns:a16="http://schemas.microsoft.com/office/drawing/2014/main" id="{8689B96E-DBCD-E259-70FB-D7D0CDB2689F}"/>
              </a:ext>
            </a:extLst>
          </p:cNvPr>
          <p:cNvPicPr>
            <a:picLocks noChangeAspect="1"/>
          </p:cNvPicPr>
          <p:nvPr/>
        </p:nvPicPr>
        <p:blipFill>
          <a:blip r:embed="rId12"/>
          <a:stretch>
            <a:fillRect/>
          </a:stretch>
        </p:blipFill>
        <p:spPr>
          <a:xfrm>
            <a:off x="11110054" y="5326310"/>
            <a:ext cx="958693" cy="935367"/>
          </a:xfrm>
          <a:prstGeom prst="rect">
            <a:avLst/>
          </a:prstGeom>
        </p:spPr>
      </p:pic>
      <p:pic>
        <p:nvPicPr>
          <p:cNvPr id="11" name="图片 10">
            <a:extLst>
              <a:ext uri="{FF2B5EF4-FFF2-40B4-BE49-F238E27FC236}">
                <a16:creationId xmlns:a16="http://schemas.microsoft.com/office/drawing/2014/main" id="{B8527EA4-1ED4-49AF-F0EB-9D0B49B73D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80504" y="3543687"/>
            <a:ext cx="4181210" cy="2444569"/>
          </a:xfrm>
          <a:prstGeom prst="rect">
            <a:avLst/>
          </a:prstGeom>
        </p:spPr>
      </p:pic>
      <p:pic>
        <p:nvPicPr>
          <p:cNvPr id="2054" name="Picture 6">
            <a:extLst>
              <a:ext uri="{FF2B5EF4-FFF2-40B4-BE49-F238E27FC236}">
                <a16:creationId xmlns:a16="http://schemas.microsoft.com/office/drawing/2014/main" id="{48C34EC2-BBDF-6AAE-1F22-E2E622818AB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94782" y="1250570"/>
            <a:ext cx="4181210" cy="211782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箭头连接符 12">
            <a:extLst>
              <a:ext uri="{FF2B5EF4-FFF2-40B4-BE49-F238E27FC236}">
                <a16:creationId xmlns:a16="http://schemas.microsoft.com/office/drawing/2014/main" id="{242B433C-3837-BB4F-EC0E-25A95E199FC8}"/>
              </a:ext>
            </a:extLst>
          </p:cNvPr>
          <p:cNvCxnSpPr>
            <a:cxnSpLocks/>
          </p:cNvCxnSpPr>
          <p:nvPr/>
        </p:nvCxnSpPr>
        <p:spPr>
          <a:xfrm>
            <a:off x="5676332" y="3569580"/>
            <a:ext cx="0" cy="776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矩形: 圆角 13">
            <a:extLst>
              <a:ext uri="{FF2B5EF4-FFF2-40B4-BE49-F238E27FC236}">
                <a16:creationId xmlns:a16="http://schemas.microsoft.com/office/drawing/2014/main" id="{B0862C2F-1B32-9737-5BA9-B175E4DAEC63}"/>
              </a:ext>
            </a:extLst>
          </p:cNvPr>
          <p:cNvSpPr/>
          <p:nvPr/>
        </p:nvSpPr>
        <p:spPr>
          <a:xfrm>
            <a:off x="5125679" y="1242692"/>
            <a:ext cx="1067764" cy="671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无人机</a:t>
            </a:r>
          </a:p>
        </p:txBody>
      </p:sp>
      <p:sp>
        <p:nvSpPr>
          <p:cNvPr id="15" name="矩形: 圆角 14">
            <a:extLst>
              <a:ext uri="{FF2B5EF4-FFF2-40B4-BE49-F238E27FC236}">
                <a16:creationId xmlns:a16="http://schemas.microsoft.com/office/drawing/2014/main" id="{2D995108-AAA3-01CE-DFE9-5D84D5205A2F}"/>
              </a:ext>
            </a:extLst>
          </p:cNvPr>
          <p:cNvSpPr/>
          <p:nvPr/>
        </p:nvSpPr>
        <p:spPr>
          <a:xfrm>
            <a:off x="5142450" y="4437427"/>
            <a:ext cx="1067764" cy="6711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AprilTag</a:t>
            </a:r>
            <a:endParaRPr lang="zh-CN" altLang="en-US" dirty="0">
              <a:solidFill>
                <a:schemeClr val="tx1">
                  <a:lumMod val="65000"/>
                  <a:lumOff val="35000"/>
                </a:schemeClr>
              </a:solidFill>
            </a:endParaRPr>
          </a:p>
        </p:txBody>
      </p:sp>
      <p:sp>
        <p:nvSpPr>
          <p:cNvPr id="16" name="文本框 15">
            <a:extLst>
              <a:ext uri="{FF2B5EF4-FFF2-40B4-BE49-F238E27FC236}">
                <a16:creationId xmlns:a16="http://schemas.microsoft.com/office/drawing/2014/main" id="{EAF06E00-CB79-7F40-C216-8DBFA6319C24}"/>
              </a:ext>
            </a:extLst>
          </p:cNvPr>
          <p:cNvSpPr txBox="1"/>
          <p:nvPr/>
        </p:nvSpPr>
        <p:spPr>
          <a:xfrm>
            <a:off x="481516" y="1393585"/>
            <a:ext cx="2031325" cy="369332"/>
          </a:xfrm>
          <a:prstGeom prst="rect">
            <a:avLst/>
          </a:prstGeom>
          <a:noFill/>
        </p:spPr>
        <p:txBody>
          <a:bodyPr wrap="none" rtlCol="0">
            <a:spAutoFit/>
          </a:bodyPr>
          <a:lstStyle/>
          <a:p>
            <a:r>
              <a:rPr lang="zh-CN" altLang="en-US" dirty="0"/>
              <a:t>利用下视灰度相机</a:t>
            </a:r>
          </a:p>
        </p:txBody>
      </p:sp>
      <p:sp>
        <p:nvSpPr>
          <p:cNvPr id="17" name="文本框 16">
            <a:extLst>
              <a:ext uri="{FF2B5EF4-FFF2-40B4-BE49-F238E27FC236}">
                <a16:creationId xmlns:a16="http://schemas.microsoft.com/office/drawing/2014/main" id="{79AADE2C-E734-0663-AA5F-59FF6313B1BD}"/>
              </a:ext>
            </a:extLst>
          </p:cNvPr>
          <p:cNvSpPr txBox="1"/>
          <p:nvPr/>
        </p:nvSpPr>
        <p:spPr>
          <a:xfrm>
            <a:off x="441841" y="3048736"/>
            <a:ext cx="2138599" cy="369332"/>
          </a:xfrm>
          <a:prstGeom prst="rect">
            <a:avLst/>
          </a:prstGeom>
          <a:noFill/>
        </p:spPr>
        <p:txBody>
          <a:bodyPr wrap="none" rtlCol="0">
            <a:spAutoFit/>
          </a:bodyPr>
          <a:lstStyle/>
          <a:p>
            <a:r>
              <a:rPr lang="en-US" altLang="zh-CN" dirty="0"/>
              <a:t>AprilTag </a:t>
            </a:r>
            <a:r>
              <a:rPr lang="zh-CN" altLang="en-US" dirty="0"/>
              <a:t>视觉定位库</a:t>
            </a:r>
          </a:p>
        </p:txBody>
      </p:sp>
      <p:sp>
        <p:nvSpPr>
          <p:cNvPr id="18" name="矩形: 圆角 17">
            <a:extLst>
              <a:ext uri="{FF2B5EF4-FFF2-40B4-BE49-F238E27FC236}">
                <a16:creationId xmlns:a16="http://schemas.microsoft.com/office/drawing/2014/main" id="{BA9ED5CC-783A-CF17-9315-2E125A907551}"/>
              </a:ext>
            </a:extLst>
          </p:cNvPr>
          <p:cNvSpPr/>
          <p:nvPr/>
        </p:nvSpPr>
        <p:spPr>
          <a:xfrm>
            <a:off x="5142450" y="2820958"/>
            <a:ext cx="1067764" cy="671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rPr>
              <a:t>下视灰度相机</a:t>
            </a:r>
          </a:p>
        </p:txBody>
      </p:sp>
      <p:cxnSp>
        <p:nvCxnSpPr>
          <p:cNvPr id="20" name="直接箭头连接符 19">
            <a:extLst>
              <a:ext uri="{FF2B5EF4-FFF2-40B4-BE49-F238E27FC236}">
                <a16:creationId xmlns:a16="http://schemas.microsoft.com/office/drawing/2014/main" id="{D386185D-C835-8259-D53C-9F716DD76F23}"/>
              </a:ext>
            </a:extLst>
          </p:cNvPr>
          <p:cNvCxnSpPr>
            <a:cxnSpLocks/>
          </p:cNvCxnSpPr>
          <p:nvPr/>
        </p:nvCxnSpPr>
        <p:spPr>
          <a:xfrm>
            <a:off x="5664935" y="1998716"/>
            <a:ext cx="0" cy="776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EFFEBF74-B33E-9D5D-84EC-6F7E475513BC}"/>
              </a:ext>
            </a:extLst>
          </p:cNvPr>
          <p:cNvSpPr txBox="1"/>
          <p:nvPr/>
        </p:nvSpPr>
        <p:spPr>
          <a:xfrm>
            <a:off x="5538796" y="2193425"/>
            <a:ext cx="1348446" cy="369332"/>
          </a:xfrm>
          <a:prstGeom prst="rect">
            <a:avLst/>
          </a:prstGeom>
          <a:noFill/>
        </p:spPr>
        <p:txBody>
          <a:bodyPr wrap="none" rtlCol="0">
            <a:spAutoFit/>
          </a:bodyPr>
          <a:lstStyle/>
          <a:p>
            <a:r>
              <a:rPr lang="zh-CN" altLang="en-US" dirty="0"/>
              <a:t>（</a:t>
            </a:r>
            <a:r>
              <a:rPr lang="en-US" altLang="zh-CN" dirty="0" err="1"/>
              <a:t>T1</a:t>
            </a:r>
            <a:r>
              <a:rPr lang="zh-CN" altLang="en-US" dirty="0"/>
              <a:t>，</a:t>
            </a:r>
            <a:r>
              <a:rPr lang="en-US" altLang="zh-CN" dirty="0" err="1"/>
              <a:t>R1</a:t>
            </a:r>
            <a:r>
              <a:rPr lang="zh-CN" altLang="en-US" dirty="0"/>
              <a:t>）</a:t>
            </a:r>
          </a:p>
        </p:txBody>
      </p:sp>
      <p:sp>
        <p:nvSpPr>
          <p:cNvPr id="23" name="文本框 22">
            <a:extLst>
              <a:ext uri="{FF2B5EF4-FFF2-40B4-BE49-F238E27FC236}">
                <a16:creationId xmlns:a16="http://schemas.microsoft.com/office/drawing/2014/main" id="{9559E211-BF8F-A03C-B3D3-98E7B263AF77}"/>
              </a:ext>
            </a:extLst>
          </p:cNvPr>
          <p:cNvSpPr txBox="1"/>
          <p:nvPr/>
        </p:nvSpPr>
        <p:spPr>
          <a:xfrm>
            <a:off x="4776085" y="693083"/>
            <a:ext cx="1800493" cy="369332"/>
          </a:xfrm>
          <a:prstGeom prst="rect">
            <a:avLst/>
          </a:prstGeom>
          <a:noFill/>
        </p:spPr>
        <p:txBody>
          <a:bodyPr wrap="none" rtlCol="0">
            <a:spAutoFit/>
          </a:bodyPr>
          <a:lstStyle/>
          <a:p>
            <a:r>
              <a:rPr lang="zh-CN" altLang="en-US" dirty="0"/>
              <a:t>机器人坐标变换</a:t>
            </a:r>
          </a:p>
        </p:txBody>
      </p:sp>
      <p:sp>
        <p:nvSpPr>
          <p:cNvPr id="24" name="文本框 23">
            <a:extLst>
              <a:ext uri="{FF2B5EF4-FFF2-40B4-BE49-F238E27FC236}">
                <a16:creationId xmlns:a16="http://schemas.microsoft.com/office/drawing/2014/main" id="{EA627E76-230B-6882-E95E-13E6700FBF7E}"/>
              </a:ext>
            </a:extLst>
          </p:cNvPr>
          <p:cNvSpPr txBox="1"/>
          <p:nvPr/>
        </p:nvSpPr>
        <p:spPr>
          <a:xfrm>
            <a:off x="7970862" y="806600"/>
            <a:ext cx="1569660" cy="369332"/>
          </a:xfrm>
          <a:prstGeom prst="rect">
            <a:avLst/>
          </a:prstGeom>
          <a:noFill/>
        </p:spPr>
        <p:txBody>
          <a:bodyPr wrap="none" rtlCol="0">
            <a:spAutoFit/>
          </a:bodyPr>
          <a:lstStyle/>
          <a:p>
            <a:r>
              <a:rPr lang="zh-CN" altLang="en-US" dirty="0"/>
              <a:t>仿真测试效果</a:t>
            </a:r>
          </a:p>
        </p:txBody>
      </p:sp>
      <p:sp>
        <p:nvSpPr>
          <p:cNvPr id="25" name="文本框 24">
            <a:extLst>
              <a:ext uri="{FF2B5EF4-FFF2-40B4-BE49-F238E27FC236}">
                <a16:creationId xmlns:a16="http://schemas.microsoft.com/office/drawing/2014/main" id="{25FA1DA8-B0BA-A977-5AE9-44F915374EC9}"/>
              </a:ext>
            </a:extLst>
          </p:cNvPr>
          <p:cNvSpPr txBox="1"/>
          <p:nvPr/>
        </p:nvSpPr>
        <p:spPr>
          <a:xfrm>
            <a:off x="5517756" y="3693903"/>
            <a:ext cx="1348446" cy="369332"/>
          </a:xfrm>
          <a:prstGeom prst="rect">
            <a:avLst/>
          </a:prstGeom>
          <a:noFill/>
        </p:spPr>
        <p:txBody>
          <a:bodyPr wrap="none" rtlCol="0">
            <a:spAutoFit/>
          </a:bodyPr>
          <a:lstStyle/>
          <a:p>
            <a:r>
              <a:rPr lang="zh-CN" altLang="en-US" dirty="0"/>
              <a:t>（</a:t>
            </a:r>
            <a:r>
              <a:rPr lang="en-US" altLang="zh-CN" dirty="0" err="1"/>
              <a:t>T2</a:t>
            </a:r>
            <a:r>
              <a:rPr lang="zh-CN" altLang="en-US" dirty="0"/>
              <a:t>，</a:t>
            </a:r>
            <a:r>
              <a:rPr lang="en-US" altLang="zh-CN" dirty="0" err="1"/>
              <a:t>R2</a:t>
            </a:r>
            <a:r>
              <a:rPr lang="zh-CN" altLang="en-US" dirty="0"/>
              <a:t>）</a:t>
            </a:r>
          </a:p>
        </p:txBody>
      </p:sp>
    </p:spTree>
    <p:extLst>
      <p:ext uri="{BB962C8B-B14F-4D97-AF65-F5344CB8AC3E}">
        <p14:creationId xmlns:p14="http://schemas.microsoft.com/office/powerpoint/2010/main" val="3804338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5" descr="C:\Users\ZDC\Desktop\IMG_9119z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 y="6333595"/>
            <a:ext cx="12191999" cy="3242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239-64"/>
          <p:cNvPicPr>
            <a:picLocks noChangeAspect="1"/>
          </p:cNvPicPr>
          <p:nvPr>
            <p:custDataLst>
              <p:tags r:id="rId1"/>
            </p:custDataLst>
          </p:nvPr>
        </p:nvPicPr>
        <p:blipFill>
          <a:blip r:embed="rId15"/>
          <a:stretch>
            <a:fillRect/>
          </a:stretch>
        </p:blipFill>
        <p:spPr>
          <a:xfrm>
            <a:off x="9578340" y="206375"/>
            <a:ext cx="2276475" cy="609600"/>
          </a:xfrm>
          <a:prstGeom prst="rect">
            <a:avLst/>
          </a:prstGeom>
        </p:spPr>
      </p:pic>
      <p:sp>
        <p:nvSpPr>
          <p:cNvPr id="32" name="文本框 31"/>
          <p:cNvSpPr txBox="1"/>
          <p:nvPr>
            <p:custDataLst>
              <p:tags r:id="rId2"/>
            </p:custDataLst>
          </p:nvPr>
        </p:nvSpPr>
        <p:spPr>
          <a:xfrm>
            <a:off x="3448940" y="950993"/>
            <a:ext cx="1673864" cy="1323439"/>
          </a:xfrm>
          <a:prstGeom prst="rect">
            <a:avLst/>
          </a:prstGeom>
          <a:noFill/>
        </p:spPr>
        <p:txBody>
          <a:bodyPr wrap="square" rtlCol="0">
            <a:spAutoFit/>
          </a:bodyPr>
          <a:lstStyle/>
          <a:p>
            <a:pPr algn="ctr"/>
            <a:r>
              <a:rPr lang="en-US" altLang="zh-CN" sz="8000" b="1" i="1" dirty="0">
                <a:solidFill>
                  <a:schemeClr val="bg1"/>
                </a:solidFill>
                <a:latin typeface="思源黑体 CN Medium" pitchFamily="34" charset="-122"/>
                <a:ea typeface="思源黑体 CN Medium" pitchFamily="34" charset="-122"/>
                <a:cs typeface="+mn-ea"/>
                <a:sym typeface="+mn-lt"/>
              </a:rPr>
              <a:t>01</a:t>
            </a:r>
            <a:endParaRPr lang="zh-CN" altLang="en-US" sz="8000" b="1" i="1" dirty="0">
              <a:solidFill>
                <a:schemeClr val="bg1"/>
              </a:solidFill>
              <a:latin typeface="思源黑体 CN Medium" pitchFamily="34" charset="-122"/>
              <a:ea typeface="思源黑体 CN Medium" pitchFamily="34" charset="-122"/>
              <a:cs typeface="+mn-ea"/>
              <a:sym typeface="+mn-lt"/>
            </a:endParaRPr>
          </a:p>
        </p:txBody>
      </p:sp>
      <p:pic>
        <p:nvPicPr>
          <p:cNvPr id="74" name="图片 73"/>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9181" y="265678"/>
            <a:ext cx="226800" cy="450000"/>
          </a:xfrm>
          <a:prstGeom prst="rect">
            <a:avLst/>
          </a:prstGeom>
          <a:solidFill>
            <a:srgbClr val="113366"/>
          </a:solidFill>
        </p:spPr>
      </p:pic>
      <p:sp>
        <p:nvSpPr>
          <p:cNvPr id="73" name="文本框 5"/>
          <p:cNvSpPr txBox="1"/>
          <p:nvPr>
            <p:custDataLst>
              <p:tags r:id="rId4"/>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学习路线</a:t>
            </a:r>
          </a:p>
        </p:txBody>
      </p:sp>
      <p:grpSp>
        <p:nvGrpSpPr>
          <p:cNvPr id="44" name="组合 43"/>
          <p:cNvGrpSpPr/>
          <p:nvPr/>
        </p:nvGrpSpPr>
        <p:grpSpPr>
          <a:xfrm rot="16200000">
            <a:off x="5750141" y="-492445"/>
            <a:ext cx="232175" cy="8196946"/>
            <a:chOff x="6002267" y="979075"/>
            <a:chExt cx="206189" cy="8165351"/>
          </a:xfrm>
          <a:gradFill>
            <a:gsLst>
              <a:gs pos="100000">
                <a:schemeClr val="accent1"/>
              </a:gs>
              <a:gs pos="0">
                <a:schemeClr val="accent2"/>
              </a:gs>
            </a:gsLst>
            <a:lin ang="3000000" scaled="0"/>
          </a:gradFill>
        </p:grpSpPr>
        <p:cxnSp>
          <p:nvCxnSpPr>
            <p:cNvPr id="50" name="直接连接符 49"/>
            <p:cNvCxnSpPr>
              <a:cxnSpLocks/>
            </p:cNvCxnSpPr>
            <p:nvPr>
              <p:custDataLst>
                <p:tags r:id="rId6"/>
              </p:custDataLst>
            </p:nvPr>
          </p:nvCxnSpPr>
          <p:spPr>
            <a:xfrm rot="5400000">
              <a:off x="2015325" y="5059022"/>
              <a:ext cx="8165351" cy="5457"/>
            </a:xfrm>
            <a:prstGeom prst="line">
              <a:avLst/>
            </a:prstGeom>
            <a:grpFill/>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1" name="椭圆 50"/>
            <p:cNvSpPr/>
            <p:nvPr>
              <p:custDataLst>
                <p:tags r:id="rId7"/>
              </p:custDataLst>
            </p:nvPr>
          </p:nvSpPr>
          <p:spPr>
            <a:xfrm>
              <a:off x="6005480" y="1186547"/>
              <a:ext cx="190498" cy="190498"/>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mn-ea"/>
                <a:sym typeface="+mn-lt"/>
              </a:endParaRPr>
            </a:p>
          </p:txBody>
        </p:sp>
        <p:sp>
          <p:nvSpPr>
            <p:cNvPr id="52" name="椭圆 51"/>
            <p:cNvSpPr/>
            <p:nvPr>
              <p:custDataLst>
                <p:tags r:id="rId8"/>
              </p:custDataLst>
            </p:nvPr>
          </p:nvSpPr>
          <p:spPr>
            <a:xfrm>
              <a:off x="6005480" y="3944713"/>
              <a:ext cx="190498" cy="190500"/>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cs typeface="+mn-ea"/>
                <a:sym typeface="+mn-lt"/>
              </a:endParaRPr>
            </a:p>
          </p:txBody>
        </p:sp>
        <p:sp>
          <p:nvSpPr>
            <p:cNvPr id="53" name="椭圆 52"/>
            <p:cNvSpPr/>
            <p:nvPr>
              <p:custDataLst>
                <p:tags r:id="rId9"/>
              </p:custDataLst>
            </p:nvPr>
          </p:nvSpPr>
          <p:spPr>
            <a:xfrm>
              <a:off x="6002267" y="6943123"/>
              <a:ext cx="190498" cy="190500"/>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mn-ea"/>
                <a:sym typeface="+mn-lt"/>
              </a:endParaRPr>
            </a:p>
          </p:txBody>
        </p:sp>
        <p:sp>
          <p:nvSpPr>
            <p:cNvPr id="54" name="椭圆 53"/>
            <p:cNvSpPr/>
            <p:nvPr>
              <p:custDataLst>
                <p:tags r:id="rId10"/>
              </p:custDataLst>
            </p:nvPr>
          </p:nvSpPr>
          <p:spPr>
            <a:xfrm flipH="1">
              <a:off x="6017958" y="2510883"/>
              <a:ext cx="190498" cy="190499"/>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cs typeface="+mn-ea"/>
                <a:sym typeface="+mn-lt"/>
              </a:endParaRPr>
            </a:p>
          </p:txBody>
        </p:sp>
        <p:sp>
          <p:nvSpPr>
            <p:cNvPr id="55" name="椭圆 54"/>
            <p:cNvSpPr/>
            <p:nvPr>
              <p:custDataLst>
                <p:tags r:id="rId11"/>
              </p:custDataLst>
            </p:nvPr>
          </p:nvSpPr>
          <p:spPr>
            <a:xfrm flipH="1">
              <a:off x="6005480" y="5378545"/>
              <a:ext cx="190498" cy="190500"/>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cs typeface="+mn-ea"/>
                <a:sym typeface="+mn-lt"/>
              </a:endParaRPr>
            </a:p>
          </p:txBody>
        </p:sp>
      </p:grpSp>
      <p:sp>
        <p:nvSpPr>
          <p:cNvPr id="4" name="矩形: 圆角 3">
            <a:extLst>
              <a:ext uri="{FF2B5EF4-FFF2-40B4-BE49-F238E27FC236}">
                <a16:creationId xmlns:a16="http://schemas.microsoft.com/office/drawing/2014/main" id="{5DCF986A-6907-D8C8-63A0-0214C2CBD1E9}"/>
              </a:ext>
            </a:extLst>
          </p:cNvPr>
          <p:cNvSpPr/>
          <p:nvPr/>
        </p:nvSpPr>
        <p:spPr>
          <a:xfrm>
            <a:off x="1559740" y="2648844"/>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cs typeface="+mn-ea"/>
              </a:rPr>
              <a:t>ROS</a:t>
            </a:r>
            <a:r>
              <a:rPr lang="zh-CN" altLang="en-US" sz="1400" b="1" dirty="0">
                <a:cs typeface="+mn-ea"/>
              </a:rPr>
              <a:t>入门十四讲</a:t>
            </a:r>
          </a:p>
        </p:txBody>
      </p:sp>
      <p:sp>
        <p:nvSpPr>
          <p:cNvPr id="5" name="矩形: 圆角 4">
            <a:extLst>
              <a:ext uri="{FF2B5EF4-FFF2-40B4-BE49-F238E27FC236}">
                <a16:creationId xmlns:a16="http://schemas.microsoft.com/office/drawing/2014/main" id="{B7242D2F-D0F0-B28E-1BF5-DD808767438B}"/>
              </a:ext>
            </a:extLst>
          </p:cNvPr>
          <p:cNvSpPr/>
          <p:nvPr/>
        </p:nvSpPr>
        <p:spPr>
          <a:xfrm>
            <a:off x="4286735" y="2673206"/>
            <a:ext cx="1127941"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学习仿真环境搭建</a:t>
            </a:r>
          </a:p>
        </p:txBody>
      </p:sp>
      <p:sp>
        <p:nvSpPr>
          <p:cNvPr id="6" name="矩形: 圆角 5">
            <a:extLst>
              <a:ext uri="{FF2B5EF4-FFF2-40B4-BE49-F238E27FC236}">
                <a16:creationId xmlns:a16="http://schemas.microsoft.com/office/drawing/2014/main" id="{7AEE2DD6-A0B2-13E3-C6CC-4EBEFACA8467}"/>
              </a:ext>
            </a:extLst>
          </p:cNvPr>
          <p:cNvSpPr/>
          <p:nvPr/>
        </p:nvSpPr>
        <p:spPr>
          <a:xfrm>
            <a:off x="1556771" y="1825852"/>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ea typeface="思源黑体 CN Regular" panose="020B0500000000000000"/>
                <a:cs typeface="+mn-ea"/>
              </a:rPr>
              <a:t>学习基础</a:t>
            </a:r>
            <a:endParaRPr lang="en-US" altLang="zh-CN" sz="1400" b="1" dirty="0">
              <a:ea typeface="思源黑体 CN Regular" panose="020B0500000000000000"/>
              <a:cs typeface="+mn-ea"/>
            </a:endParaRPr>
          </a:p>
          <a:p>
            <a:pPr algn="ctr"/>
            <a:r>
              <a:rPr lang="zh-CN" altLang="en-US" sz="1400" b="1" dirty="0">
                <a:ea typeface="思源黑体 CN Regular" panose="020B0500000000000000"/>
                <a:cs typeface="+mn-ea"/>
              </a:rPr>
              <a:t>机械设计</a:t>
            </a:r>
          </a:p>
        </p:txBody>
      </p:sp>
      <p:sp>
        <p:nvSpPr>
          <p:cNvPr id="7" name="文本框 6">
            <a:extLst>
              <a:ext uri="{FF2B5EF4-FFF2-40B4-BE49-F238E27FC236}">
                <a16:creationId xmlns:a16="http://schemas.microsoft.com/office/drawing/2014/main" id="{8370449D-91A5-774C-1ECC-A917BC3E3C9C}"/>
              </a:ext>
            </a:extLst>
          </p:cNvPr>
          <p:cNvSpPr txBox="1"/>
          <p:nvPr/>
        </p:nvSpPr>
        <p:spPr>
          <a:xfrm>
            <a:off x="582779" y="4153300"/>
            <a:ext cx="4540025" cy="1477328"/>
          </a:xfrm>
          <a:prstGeom prst="rect">
            <a:avLst/>
          </a:prstGeom>
          <a:noFill/>
        </p:spPr>
        <p:txBody>
          <a:bodyPr wrap="none" rtlCol="0">
            <a:spAutoFit/>
          </a:bodyPr>
          <a:lstStyle/>
          <a:p>
            <a:r>
              <a:rPr lang="zh-CN" altLang="en-US" dirty="0"/>
              <a:t>组队以及分工建议：（</a:t>
            </a:r>
            <a:r>
              <a:rPr lang="en-US" altLang="zh-CN" dirty="0"/>
              <a:t>3-6</a:t>
            </a:r>
            <a:r>
              <a:rPr lang="zh-CN" altLang="en-US" dirty="0"/>
              <a:t>人）</a:t>
            </a:r>
            <a:endParaRPr lang="en-US" altLang="zh-CN" dirty="0"/>
          </a:p>
          <a:p>
            <a:r>
              <a:rPr lang="en-US" altLang="zh-CN" dirty="0"/>
              <a:t>1.</a:t>
            </a:r>
            <a:r>
              <a:rPr lang="zh-CN" altLang="en-US" dirty="0"/>
              <a:t>大二大三为主力开发人员</a:t>
            </a:r>
            <a:endParaRPr lang="en-US" altLang="zh-CN" dirty="0"/>
          </a:p>
          <a:p>
            <a:r>
              <a:rPr lang="en-US" altLang="zh-CN" dirty="0"/>
              <a:t>2.</a:t>
            </a:r>
            <a:r>
              <a:rPr lang="zh-CN" altLang="en-US" dirty="0"/>
              <a:t>至少</a:t>
            </a:r>
            <a:r>
              <a:rPr lang="en-US" altLang="zh-CN" dirty="0"/>
              <a:t>1~2</a:t>
            </a:r>
            <a:r>
              <a:rPr lang="zh-CN" altLang="en-US" dirty="0"/>
              <a:t>人负责无人车定位与导航的开发</a:t>
            </a:r>
            <a:endParaRPr lang="en-US" altLang="zh-CN" dirty="0"/>
          </a:p>
          <a:p>
            <a:r>
              <a:rPr lang="en-US" altLang="zh-CN" dirty="0"/>
              <a:t>3.</a:t>
            </a:r>
            <a:r>
              <a:rPr lang="zh-CN" altLang="en-US" dirty="0"/>
              <a:t>至少</a:t>
            </a:r>
            <a:r>
              <a:rPr lang="en-US" altLang="zh-CN" dirty="0"/>
              <a:t>1~2</a:t>
            </a:r>
            <a:r>
              <a:rPr lang="zh-CN" altLang="en-US" dirty="0"/>
              <a:t>人负责无人机控制与</a:t>
            </a:r>
            <a:r>
              <a:rPr lang="en-US" altLang="zh-CN" dirty="0"/>
              <a:t>SDK</a:t>
            </a:r>
            <a:r>
              <a:rPr lang="zh-CN" altLang="en-US" dirty="0"/>
              <a:t>开发</a:t>
            </a:r>
            <a:endParaRPr lang="en-US" altLang="zh-CN" dirty="0"/>
          </a:p>
          <a:p>
            <a:r>
              <a:rPr lang="en-US" altLang="zh-CN" dirty="0"/>
              <a:t>4.</a:t>
            </a:r>
            <a:r>
              <a:rPr lang="zh-CN" altLang="en-US" dirty="0"/>
              <a:t>至少</a:t>
            </a:r>
            <a:r>
              <a:rPr lang="en-US" altLang="zh-CN" dirty="0"/>
              <a:t>1</a:t>
            </a:r>
            <a:r>
              <a:rPr lang="zh-CN" altLang="en-US" dirty="0"/>
              <a:t>人负责无人机与无人车协同状态机</a:t>
            </a:r>
          </a:p>
        </p:txBody>
      </p:sp>
      <p:sp>
        <p:nvSpPr>
          <p:cNvPr id="8" name="矩形: 圆角 7">
            <a:extLst>
              <a:ext uri="{FF2B5EF4-FFF2-40B4-BE49-F238E27FC236}">
                <a16:creationId xmlns:a16="http://schemas.microsoft.com/office/drawing/2014/main" id="{C289E5B9-0134-7A00-8E11-7B86D7D7AAE8}"/>
              </a:ext>
            </a:extLst>
          </p:cNvPr>
          <p:cNvSpPr/>
          <p:nvPr/>
        </p:nvSpPr>
        <p:spPr>
          <a:xfrm>
            <a:off x="2712576" y="1809209"/>
            <a:ext cx="1414409" cy="1485966"/>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cs typeface="+mn-ea"/>
              </a:rPr>
              <a:t>机器人学基础</a:t>
            </a:r>
            <a:endParaRPr lang="en-US" altLang="zh-CN" sz="1100" b="1" dirty="0">
              <a:cs typeface="+mn-ea"/>
            </a:endParaRPr>
          </a:p>
          <a:p>
            <a:pPr algn="ctr"/>
            <a:r>
              <a:rPr lang="zh-CN" altLang="en-US" sz="1100" b="1" dirty="0">
                <a:cs typeface="+mn-ea"/>
              </a:rPr>
              <a:t>传感器原理 （</a:t>
            </a:r>
            <a:r>
              <a:rPr lang="en-US" altLang="zh-CN" sz="1100" b="1" dirty="0">
                <a:cs typeface="+mn-ea"/>
              </a:rPr>
              <a:t>IMU\</a:t>
            </a:r>
            <a:r>
              <a:rPr lang="zh-CN" altLang="en-US" sz="1100" b="1" dirty="0">
                <a:cs typeface="+mn-ea"/>
              </a:rPr>
              <a:t>激光雷达）</a:t>
            </a:r>
            <a:endParaRPr lang="en-US" altLang="zh-CN" sz="1100" b="1" dirty="0">
              <a:cs typeface="+mn-ea"/>
            </a:endParaRPr>
          </a:p>
          <a:p>
            <a:pPr algn="ctr"/>
            <a:r>
              <a:rPr lang="zh-CN" altLang="en-US" sz="1100" b="1" dirty="0">
                <a:cs typeface="+mn-ea"/>
              </a:rPr>
              <a:t>机器人运动学（麦克纳姆轮）</a:t>
            </a:r>
          </a:p>
        </p:txBody>
      </p:sp>
      <p:sp>
        <p:nvSpPr>
          <p:cNvPr id="9" name="矩形: 圆角 8">
            <a:extLst>
              <a:ext uri="{FF2B5EF4-FFF2-40B4-BE49-F238E27FC236}">
                <a16:creationId xmlns:a16="http://schemas.microsoft.com/office/drawing/2014/main" id="{EAF82C24-76E1-087A-A45A-5A22952FB6B9}"/>
              </a:ext>
            </a:extLst>
          </p:cNvPr>
          <p:cNvSpPr/>
          <p:nvPr/>
        </p:nvSpPr>
        <p:spPr>
          <a:xfrm>
            <a:off x="4295280" y="1865355"/>
            <a:ext cx="1127941"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二维激光</a:t>
            </a:r>
            <a:r>
              <a:rPr lang="en-US" altLang="zh-CN" sz="1400" b="1" dirty="0">
                <a:cs typeface="+mn-ea"/>
              </a:rPr>
              <a:t>SLAM</a:t>
            </a:r>
            <a:r>
              <a:rPr lang="zh-CN" altLang="en-US" sz="1400" b="1" dirty="0">
                <a:cs typeface="+mn-ea"/>
              </a:rPr>
              <a:t>算法</a:t>
            </a:r>
          </a:p>
        </p:txBody>
      </p:sp>
      <p:sp>
        <p:nvSpPr>
          <p:cNvPr id="10" name="矩形: 圆角 9">
            <a:extLst>
              <a:ext uri="{FF2B5EF4-FFF2-40B4-BE49-F238E27FC236}">
                <a16:creationId xmlns:a16="http://schemas.microsoft.com/office/drawing/2014/main" id="{8E940922-5A20-E177-D626-00EF2D09CFDD}"/>
              </a:ext>
            </a:extLst>
          </p:cNvPr>
          <p:cNvSpPr/>
          <p:nvPr/>
        </p:nvSpPr>
        <p:spPr>
          <a:xfrm>
            <a:off x="5592521" y="1905861"/>
            <a:ext cx="1410882"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四旋翼无人机</a:t>
            </a:r>
            <a:endParaRPr lang="en-US" altLang="zh-CN" sz="1400" b="1" dirty="0">
              <a:cs typeface="+mn-ea"/>
            </a:endParaRPr>
          </a:p>
          <a:p>
            <a:pPr algn="ctr"/>
            <a:r>
              <a:rPr lang="zh-CN" altLang="en-US" sz="1400" b="1" dirty="0">
                <a:cs typeface="+mn-ea"/>
              </a:rPr>
              <a:t>飞行原理</a:t>
            </a:r>
          </a:p>
        </p:txBody>
      </p:sp>
      <p:sp>
        <p:nvSpPr>
          <p:cNvPr id="11" name="矩形: 圆角 10">
            <a:extLst>
              <a:ext uri="{FF2B5EF4-FFF2-40B4-BE49-F238E27FC236}">
                <a16:creationId xmlns:a16="http://schemas.microsoft.com/office/drawing/2014/main" id="{69E95961-017B-B23E-C051-8C81F0413C96}"/>
              </a:ext>
            </a:extLst>
          </p:cNvPr>
          <p:cNvSpPr/>
          <p:nvPr/>
        </p:nvSpPr>
        <p:spPr>
          <a:xfrm>
            <a:off x="5574426" y="2671380"/>
            <a:ext cx="1410882"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cs typeface="+mn-ea"/>
              </a:rPr>
              <a:t>SDK</a:t>
            </a:r>
            <a:r>
              <a:rPr lang="zh-CN" altLang="en-US" sz="1400" b="1" dirty="0">
                <a:cs typeface="+mn-ea"/>
              </a:rPr>
              <a:t>学习开发</a:t>
            </a:r>
          </a:p>
        </p:txBody>
      </p:sp>
      <p:sp>
        <p:nvSpPr>
          <p:cNvPr id="12" name="矩形: 圆角 11">
            <a:extLst>
              <a:ext uri="{FF2B5EF4-FFF2-40B4-BE49-F238E27FC236}">
                <a16:creationId xmlns:a16="http://schemas.microsoft.com/office/drawing/2014/main" id="{15597324-0D53-B73E-34E1-D217C2E7BB28}"/>
              </a:ext>
            </a:extLst>
          </p:cNvPr>
          <p:cNvSpPr/>
          <p:nvPr/>
        </p:nvSpPr>
        <p:spPr>
          <a:xfrm>
            <a:off x="8715690" y="1911104"/>
            <a:ext cx="1410882"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多机协同技术</a:t>
            </a:r>
          </a:p>
        </p:txBody>
      </p:sp>
      <p:sp>
        <p:nvSpPr>
          <p:cNvPr id="16" name="矩形: 圆角 15">
            <a:extLst>
              <a:ext uri="{FF2B5EF4-FFF2-40B4-BE49-F238E27FC236}">
                <a16:creationId xmlns:a16="http://schemas.microsoft.com/office/drawing/2014/main" id="{26C234FF-859A-427B-1C17-B558952A29F5}"/>
              </a:ext>
            </a:extLst>
          </p:cNvPr>
          <p:cNvSpPr/>
          <p:nvPr/>
        </p:nvSpPr>
        <p:spPr>
          <a:xfrm>
            <a:off x="8715690" y="2698269"/>
            <a:ext cx="1410882"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无人机对位降落控制算法</a:t>
            </a:r>
          </a:p>
        </p:txBody>
      </p:sp>
      <p:sp>
        <p:nvSpPr>
          <p:cNvPr id="17" name="矩形: 圆角 16">
            <a:extLst>
              <a:ext uri="{FF2B5EF4-FFF2-40B4-BE49-F238E27FC236}">
                <a16:creationId xmlns:a16="http://schemas.microsoft.com/office/drawing/2014/main" id="{D2AFA8FC-DBA1-41CF-CABC-14B395C444A6}"/>
              </a:ext>
            </a:extLst>
          </p:cNvPr>
          <p:cNvSpPr/>
          <p:nvPr/>
        </p:nvSpPr>
        <p:spPr>
          <a:xfrm>
            <a:off x="7169471" y="1876220"/>
            <a:ext cx="1410882" cy="1443317"/>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无人车室内导航控制算法（</a:t>
            </a:r>
            <a:r>
              <a:rPr lang="en-US" altLang="zh-CN" sz="1400" b="1" dirty="0">
                <a:cs typeface="+mn-ea"/>
              </a:rPr>
              <a:t>A</a:t>
            </a:r>
            <a:r>
              <a:rPr lang="zh-CN" altLang="en-US" sz="1400" b="1" dirty="0">
                <a:cs typeface="+mn-ea"/>
              </a:rPr>
              <a:t>*</a:t>
            </a:r>
            <a:r>
              <a:rPr lang="en-US" altLang="zh-CN" sz="1400" b="1" dirty="0">
                <a:cs typeface="+mn-ea"/>
              </a:rPr>
              <a:t>,TEB , DWA</a:t>
            </a:r>
            <a:r>
              <a:rPr lang="zh-CN" altLang="en-US" sz="1400" b="1" dirty="0">
                <a:cs typeface="+mn-ea"/>
              </a:rPr>
              <a:t>）</a:t>
            </a:r>
          </a:p>
        </p:txBody>
      </p:sp>
      <p:sp>
        <p:nvSpPr>
          <p:cNvPr id="18" name="椭圆 17">
            <a:extLst>
              <a:ext uri="{FF2B5EF4-FFF2-40B4-BE49-F238E27FC236}">
                <a16:creationId xmlns:a16="http://schemas.microsoft.com/office/drawing/2014/main" id="{1B43582C-4339-42B1-E3DB-D9BC41E86E3D}"/>
              </a:ext>
            </a:extLst>
          </p:cNvPr>
          <p:cNvSpPr/>
          <p:nvPr>
            <p:custDataLst>
              <p:tags r:id="rId5"/>
            </p:custDataLst>
          </p:nvPr>
        </p:nvSpPr>
        <p:spPr>
          <a:xfrm rot="16200000">
            <a:off x="9291578" y="3547930"/>
            <a:ext cx="214507" cy="191237"/>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mn-ea"/>
              <a:sym typeface="+mn-lt"/>
            </a:endParaRPr>
          </a:p>
        </p:txBody>
      </p:sp>
      <p:sp>
        <p:nvSpPr>
          <p:cNvPr id="19" name="文本框 18">
            <a:extLst>
              <a:ext uri="{FF2B5EF4-FFF2-40B4-BE49-F238E27FC236}">
                <a16:creationId xmlns:a16="http://schemas.microsoft.com/office/drawing/2014/main" id="{A728852A-0D6D-DDAF-DE6E-28A5D4BC0BCC}"/>
              </a:ext>
            </a:extLst>
          </p:cNvPr>
          <p:cNvSpPr txBox="1"/>
          <p:nvPr/>
        </p:nvSpPr>
        <p:spPr>
          <a:xfrm>
            <a:off x="6432267" y="4300566"/>
            <a:ext cx="4566846" cy="1200329"/>
          </a:xfrm>
          <a:prstGeom prst="rect">
            <a:avLst/>
          </a:prstGeom>
          <a:noFill/>
        </p:spPr>
        <p:txBody>
          <a:bodyPr wrap="square" rtlCol="0">
            <a:spAutoFit/>
          </a:bodyPr>
          <a:lstStyle/>
          <a:p>
            <a:r>
              <a:rPr lang="zh-CN" altLang="en-US" dirty="0"/>
              <a:t>组委会将提供的技术支持：</a:t>
            </a:r>
            <a:endParaRPr lang="en-US" altLang="zh-CN" dirty="0"/>
          </a:p>
          <a:p>
            <a:endParaRPr lang="en-US" altLang="zh-CN" dirty="0"/>
          </a:p>
          <a:p>
            <a:r>
              <a:rPr lang="en-US" altLang="zh-CN" dirty="0" err="1"/>
              <a:t>RMEP</a:t>
            </a:r>
            <a:r>
              <a:rPr lang="en-US" altLang="zh-CN" dirty="0"/>
              <a:t>-SDK-ROS</a:t>
            </a:r>
            <a:r>
              <a:rPr lang="zh-CN" altLang="en-US" dirty="0"/>
              <a:t>功能包</a:t>
            </a:r>
            <a:endParaRPr lang="en-US" altLang="zh-CN" dirty="0"/>
          </a:p>
          <a:p>
            <a:r>
              <a:rPr lang="en-US" altLang="zh-CN" dirty="0" err="1"/>
              <a:t>M3E</a:t>
            </a:r>
            <a:r>
              <a:rPr lang="en-US" altLang="zh-CN" dirty="0"/>
              <a:t>-</a:t>
            </a:r>
            <a:r>
              <a:rPr lang="en-US" altLang="zh-CN" dirty="0" err="1"/>
              <a:t>PSDK</a:t>
            </a:r>
            <a:r>
              <a:rPr lang="en-US" altLang="zh-CN" dirty="0"/>
              <a:t>-ROS</a:t>
            </a:r>
            <a:r>
              <a:rPr lang="zh-CN" altLang="en-US" dirty="0"/>
              <a:t>功能包     </a:t>
            </a:r>
            <a:r>
              <a:rPr lang="en-US" altLang="zh-CN" dirty="0"/>
              <a:t>(</a:t>
            </a:r>
            <a:r>
              <a:rPr lang="zh-CN" altLang="en-US" dirty="0"/>
              <a:t>正在开发</a:t>
            </a:r>
            <a:r>
              <a:rPr lang="en-US" altLang="zh-CN" dirty="0"/>
              <a:t>)</a:t>
            </a:r>
            <a:endParaRPr lang="zh-CN" altLang="en-US" dirty="0"/>
          </a:p>
        </p:txBody>
      </p:sp>
      <p:sp>
        <p:nvSpPr>
          <p:cNvPr id="20" name="文本框 19">
            <a:extLst>
              <a:ext uri="{FF2B5EF4-FFF2-40B4-BE49-F238E27FC236}">
                <a16:creationId xmlns:a16="http://schemas.microsoft.com/office/drawing/2014/main" id="{8ACC9CB0-FA66-B415-5BDC-127452B52EF3}"/>
              </a:ext>
            </a:extLst>
          </p:cNvPr>
          <p:cNvSpPr txBox="1"/>
          <p:nvPr/>
        </p:nvSpPr>
        <p:spPr>
          <a:xfrm>
            <a:off x="10310735" y="2597878"/>
            <a:ext cx="530915" cy="369332"/>
          </a:xfrm>
          <a:prstGeom prst="rect">
            <a:avLst/>
          </a:prstGeom>
          <a:noFill/>
        </p:spPr>
        <p:txBody>
          <a:bodyPr wrap="none" rtlCol="0">
            <a:spAutoFit/>
          </a:bodyPr>
          <a:lstStyle/>
          <a:p>
            <a:r>
              <a:rPr lang="en-US" altLang="zh-CN" dirty="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3502"/>
    </mc:Choice>
    <mc:Fallback xmlns="">
      <p:transition spd="slow" advTm="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5" descr="C:\Users\ZDC\Desktop\IMG_9119z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 y="6333595"/>
            <a:ext cx="12191999" cy="3242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239-64"/>
          <p:cNvPicPr>
            <a:picLocks noChangeAspect="1"/>
          </p:cNvPicPr>
          <p:nvPr>
            <p:custDataLst>
              <p:tags r:id="rId1"/>
            </p:custDataLst>
          </p:nvPr>
        </p:nvPicPr>
        <p:blipFill>
          <a:blip r:embed="rId16"/>
          <a:stretch>
            <a:fillRect/>
          </a:stretch>
        </p:blipFill>
        <p:spPr>
          <a:xfrm>
            <a:off x="9578340" y="206375"/>
            <a:ext cx="2276475" cy="609600"/>
          </a:xfrm>
          <a:prstGeom prst="rect">
            <a:avLst/>
          </a:prstGeom>
        </p:spPr>
      </p:pic>
      <p:sp>
        <p:nvSpPr>
          <p:cNvPr id="32" name="文本框 31"/>
          <p:cNvSpPr txBox="1"/>
          <p:nvPr>
            <p:custDataLst>
              <p:tags r:id="rId2"/>
            </p:custDataLst>
          </p:nvPr>
        </p:nvSpPr>
        <p:spPr>
          <a:xfrm>
            <a:off x="6133417" y="2105561"/>
            <a:ext cx="1673864" cy="1323439"/>
          </a:xfrm>
          <a:prstGeom prst="rect">
            <a:avLst/>
          </a:prstGeom>
          <a:noFill/>
        </p:spPr>
        <p:txBody>
          <a:bodyPr wrap="square" rtlCol="0">
            <a:spAutoFit/>
          </a:bodyPr>
          <a:lstStyle/>
          <a:p>
            <a:pPr algn="ctr"/>
            <a:r>
              <a:rPr lang="en-US" altLang="zh-CN" sz="8000" b="1" i="1" dirty="0">
                <a:solidFill>
                  <a:schemeClr val="bg1"/>
                </a:solidFill>
                <a:latin typeface="思源黑体 CN Medium" pitchFamily="34" charset="-122"/>
                <a:ea typeface="思源黑体 CN Medium" pitchFamily="34" charset="-122"/>
                <a:cs typeface="+mn-ea"/>
                <a:sym typeface="+mn-lt"/>
              </a:rPr>
              <a:t>01</a:t>
            </a:r>
            <a:endParaRPr lang="zh-CN" altLang="en-US" sz="8000" b="1" i="1" dirty="0">
              <a:solidFill>
                <a:schemeClr val="bg1"/>
              </a:solidFill>
              <a:latin typeface="思源黑体 CN Medium" pitchFamily="34" charset="-122"/>
              <a:ea typeface="思源黑体 CN Medium" pitchFamily="34" charset="-122"/>
              <a:cs typeface="+mn-ea"/>
              <a:sym typeface="+mn-lt"/>
            </a:endParaRPr>
          </a:p>
        </p:txBody>
      </p:sp>
      <p:pic>
        <p:nvPicPr>
          <p:cNvPr id="74" name="图片 73"/>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9181" y="265678"/>
            <a:ext cx="226800" cy="450000"/>
          </a:xfrm>
          <a:prstGeom prst="rect">
            <a:avLst/>
          </a:prstGeom>
          <a:solidFill>
            <a:srgbClr val="113366"/>
          </a:solidFill>
        </p:spPr>
      </p:pic>
      <p:sp>
        <p:nvSpPr>
          <p:cNvPr id="73" name="文本框 5"/>
          <p:cNvSpPr txBox="1"/>
          <p:nvPr>
            <p:custDataLst>
              <p:tags r:id="rId4"/>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竞赛周期</a:t>
            </a:r>
          </a:p>
        </p:txBody>
      </p:sp>
      <p:grpSp>
        <p:nvGrpSpPr>
          <p:cNvPr id="2" name="组合 1">
            <a:extLst>
              <a:ext uri="{FF2B5EF4-FFF2-40B4-BE49-F238E27FC236}">
                <a16:creationId xmlns:a16="http://schemas.microsoft.com/office/drawing/2014/main" id="{B38EFC09-2C5F-B04D-6412-EF7E87B2A240}"/>
              </a:ext>
            </a:extLst>
          </p:cNvPr>
          <p:cNvGrpSpPr/>
          <p:nvPr/>
        </p:nvGrpSpPr>
        <p:grpSpPr>
          <a:xfrm rot="16200000">
            <a:off x="5737400" y="-1256043"/>
            <a:ext cx="226140" cy="8938149"/>
            <a:chOff x="5996558" y="979075"/>
            <a:chExt cx="200830" cy="8903697"/>
          </a:xfrm>
          <a:gradFill>
            <a:gsLst>
              <a:gs pos="100000">
                <a:schemeClr val="accent1"/>
              </a:gs>
              <a:gs pos="0">
                <a:schemeClr val="accent2"/>
              </a:gs>
            </a:gsLst>
            <a:lin ang="3000000" scaled="0"/>
          </a:gradFill>
        </p:grpSpPr>
        <p:cxnSp>
          <p:nvCxnSpPr>
            <p:cNvPr id="4" name="直接连接符 3">
              <a:extLst>
                <a:ext uri="{FF2B5EF4-FFF2-40B4-BE49-F238E27FC236}">
                  <a16:creationId xmlns:a16="http://schemas.microsoft.com/office/drawing/2014/main" id="{78D55F7B-210C-DB3C-47BC-C09E8FEE74D6}"/>
                </a:ext>
              </a:extLst>
            </p:cNvPr>
            <p:cNvCxnSpPr>
              <a:cxnSpLocks/>
            </p:cNvCxnSpPr>
            <p:nvPr>
              <p:custDataLst>
                <p:tags r:id="rId7"/>
              </p:custDataLst>
            </p:nvPr>
          </p:nvCxnSpPr>
          <p:spPr>
            <a:xfrm rot="5400000">
              <a:off x="1640596" y="5422639"/>
              <a:ext cx="8903697" cy="16569"/>
            </a:xfrm>
            <a:prstGeom prst="line">
              <a:avLst/>
            </a:prstGeom>
            <a:grpFill/>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BF2DC6B0-C710-DAEC-09F3-D945F4AC762E}"/>
                </a:ext>
              </a:extLst>
            </p:cNvPr>
            <p:cNvSpPr/>
            <p:nvPr>
              <p:custDataLst>
                <p:tags r:id="rId8"/>
              </p:custDataLst>
            </p:nvPr>
          </p:nvSpPr>
          <p:spPr>
            <a:xfrm>
              <a:off x="5999337" y="1251352"/>
              <a:ext cx="190498" cy="190498"/>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cs typeface="+mn-ea"/>
                <a:sym typeface="+mn-lt"/>
              </a:endParaRPr>
            </a:p>
          </p:txBody>
        </p:sp>
        <p:sp>
          <p:nvSpPr>
            <p:cNvPr id="6" name="椭圆 5">
              <a:extLst>
                <a:ext uri="{FF2B5EF4-FFF2-40B4-BE49-F238E27FC236}">
                  <a16:creationId xmlns:a16="http://schemas.microsoft.com/office/drawing/2014/main" id="{9CFC7B37-1A43-B0BD-EB70-22C29DA35F71}"/>
                </a:ext>
              </a:extLst>
            </p:cNvPr>
            <p:cNvSpPr/>
            <p:nvPr>
              <p:custDataLst>
                <p:tags r:id="rId9"/>
              </p:custDataLst>
            </p:nvPr>
          </p:nvSpPr>
          <p:spPr>
            <a:xfrm>
              <a:off x="5996558" y="3948548"/>
              <a:ext cx="190498" cy="190500"/>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cs typeface="+mn-ea"/>
                <a:sym typeface="+mn-lt"/>
              </a:endParaRPr>
            </a:p>
          </p:txBody>
        </p:sp>
        <p:sp>
          <p:nvSpPr>
            <p:cNvPr id="7" name="椭圆 6">
              <a:extLst>
                <a:ext uri="{FF2B5EF4-FFF2-40B4-BE49-F238E27FC236}">
                  <a16:creationId xmlns:a16="http://schemas.microsoft.com/office/drawing/2014/main" id="{B523B40C-C7A1-2B43-4C92-C45632940D4E}"/>
                </a:ext>
              </a:extLst>
            </p:cNvPr>
            <p:cNvSpPr/>
            <p:nvPr>
              <p:custDataLst>
                <p:tags r:id="rId10"/>
              </p:custDataLst>
            </p:nvPr>
          </p:nvSpPr>
          <p:spPr>
            <a:xfrm>
              <a:off x="5997387" y="6600331"/>
              <a:ext cx="190498" cy="190500"/>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mn-ea"/>
                <a:sym typeface="+mn-lt"/>
              </a:endParaRPr>
            </a:p>
          </p:txBody>
        </p:sp>
        <p:sp>
          <p:nvSpPr>
            <p:cNvPr id="8" name="椭圆 7">
              <a:extLst>
                <a:ext uri="{FF2B5EF4-FFF2-40B4-BE49-F238E27FC236}">
                  <a16:creationId xmlns:a16="http://schemas.microsoft.com/office/drawing/2014/main" id="{6BCAB794-F857-F70F-4E91-4AC782CDB884}"/>
                </a:ext>
              </a:extLst>
            </p:cNvPr>
            <p:cNvSpPr/>
            <p:nvPr>
              <p:custDataLst>
                <p:tags r:id="rId11"/>
              </p:custDataLst>
            </p:nvPr>
          </p:nvSpPr>
          <p:spPr>
            <a:xfrm flipH="1">
              <a:off x="6006890" y="2584582"/>
              <a:ext cx="190498" cy="190499"/>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cs typeface="+mn-ea"/>
                <a:sym typeface="+mn-lt"/>
              </a:endParaRPr>
            </a:p>
          </p:txBody>
        </p:sp>
        <p:sp>
          <p:nvSpPr>
            <p:cNvPr id="9" name="椭圆 8">
              <a:extLst>
                <a:ext uri="{FF2B5EF4-FFF2-40B4-BE49-F238E27FC236}">
                  <a16:creationId xmlns:a16="http://schemas.microsoft.com/office/drawing/2014/main" id="{8E3A9079-EA8E-1CDA-048D-7E3E3F088F56}"/>
                </a:ext>
              </a:extLst>
            </p:cNvPr>
            <p:cNvSpPr/>
            <p:nvPr>
              <p:custDataLst>
                <p:tags r:id="rId12"/>
              </p:custDataLst>
            </p:nvPr>
          </p:nvSpPr>
          <p:spPr>
            <a:xfrm flipH="1">
              <a:off x="6006890" y="5297466"/>
              <a:ext cx="190498" cy="190500"/>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cs typeface="+mn-ea"/>
                <a:sym typeface="+mn-lt"/>
              </a:endParaRPr>
            </a:p>
          </p:txBody>
        </p:sp>
      </p:grpSp>
      <p:sp>
        <p:nvSpPr>
          <p:cNvPr id="10" name="矩形: 圆角 9">
            <a:extLst>
              <a:ext uri="{FF2B5EF4-FFF2-40B4-BE49-F238E27FC236}">
                <a16:creationId xmlns:a16="http://schemas.microsoft.com/office/drawing/2014/main" id="{FCBA9992-189F-E577-00F6-54D4A0A3F0BA}"/>
              </a:ext>
            </a:extLst>
          </p:cNvPr>
          <p:cNvSpPr/>
          <p:nvPr/>
        </p:nvSpPr>
        <p:spPr>
          <a:xfrm>
            <a:off x="1181051" y="2250207"/>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组队</a:t>
            </a:r>
          </a:p>
        </p:txBody>
      </p:sp>
      <p:sp>
        <p:nvSpPr>
          <p:cNvPr id="11" name="矩形: 圆角 10">
            <a:extLst>
              <a:ext uri="{FF2B5EF4-FFF2-40B4-BE49-F238E27FC236}">
                <a16:creationId xmlns:a16="http://schemas.microsoft.com/office/drawing/2014/main" id="{57563128-06B6-66B3-818D-99E346FA1B18}"/>
              </a:ext>
            </a:extLst>
          </p:cNvPr>
          <p:cNvSpPr/>
          <p:nvPr/>
        </p:nvSpPr>
        <p:spPr>
          <a:xfrm>
            <a:off x="2510422" y="1444518"/>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组员培训</a:t>
            </a:r>
          </a:p>
        </p:txBody>
      </p:sp>
      <p:sp>
        <p:nvSpPr>
          <p:cNvPr id="12" name="矩形: 圆角 11">
            <a:extLst>
              <a:ext uri="{FF2B5EF4-FFF2-40B4-BE49-F238E27FC236}">
                <a16:creationId xmlns:a16="http://schemas.microsoft.com/office/drawing/2014/main" id="{9E05A831-A0CB-C814-C6F6-A1437798E4C1}"/>
              </a:ext>
            </a:extLst>
          </p:cNvPr>
          <p:cNvSpPr/>
          <p:nvPr/>
        </p:nvSpPr>
        <p:spPr>
          <a:xfrm>
            <a:off x="2510422" y="2235884"/>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赛季规划</a:t>
            </a:r>
          </a:p>
        </p:txBody>
      </p:sp>
      <p:sp>
        <p:nvSpPr>
          <p:cNvPr id="13" name="文本框 12">
            <a:extLst>
              <a:ext uri="{FF2B5EF4-FFF2-40B4-BE49-F238E27FC236}">
                <a16:creationId xmlns:a16="http://schemas.microsoft.com/office/drawing/2014/main" id="{9935EC41-9EC5-BEBC-073F-39AA9A47BAB2}"/>
              </a:ext>
            </a:extLst>
          </p:cNvPr>
          <p:cNvSpPr txBox="1"/>
          <p:nvPr/>
        </p:nvSpPr>
        <p:spPr>
          <a:xfrm>
            <a:off x="765140" y="4757645"/>
            <a:ext cx="10285188" cy="923330"/>
          </a:xfrm>
          <a:prstGeom prst="rect">
            <a:avLst/>
          </a:prstGeom>
          <a:noFill/>
        </p:spPr>
        <p:txBody>
          <a:bodyPr wrap="none" rtlCol="0">
            <a:spAutoFit/>
          </a:bodyPr>
          <a:lstStyle/>
          <a:p>
            <a:r>
              <a:rPr lang="zh-CN" altLang="en-US" b="1" dirty="0"/>
              <a:t>参赛建议：</a:t>
            </a:r>
            <a:endParaRPr lang="en-US" altLang="zh-CN" b="1" dirty="0"/>
          </a:p>
          <a:p>
            <a:r>
              <a:rPr lang="en-US" altLang="zh-CN" dirty="0"/>
              <a:t>1.</a:t>
            </a:r>
            <a:r>
              <a:rPr lang="zh-CN" altLang="en-US" dirty="0"/>
              <a:t>由于比赛涉及四旋翼无人机，</a:t>
            </a:r>
            <a:r>
              <a:rPr lang="zh-CN" altLang="en-US" b="1" u="sng" dirty="0"/>
              <a:t>人员安全</a:t>
            </a:r>
            <a:r>
              <a:rPr lang="zh-CN" altLang="en-US" dirty="0"/>
              <a:t>是必须确保的，无人机调试过程中需要有安全设施如防护网</a:t>
            </a:r>
            <a:endParaRPr lang="en-US" altLang="zh-CN" dirty="0"/>
          </a:p>
          <a:p>
            <a:r>
              <a:rPr lang="en-US" altLang="zh-CN" dirty="0"/>
              <a:t>2.</a:t>
            </a:r>
            <a:r>
              <a:rPr lang="zh-CN" altLang="en-US" dirty="0"/>
              <a:t>首次办赛，没有太多参考资料，所以研发难度相对其他组别高一些，需要同学们投入一定时间</a:t>
            </a:r>
            <a:endParaRPr lang="en-US" altLang="zh-CN" dirty="0"/>
          </a:p>
        </p:txBody>
      </p:sp>
      <p:sp>
        <p:nvSpPr>
          <p:cNvPr id="14" name="矩形: 圆角 13">
            <a:extLst>
              <a:ext uri="{FF2B5EF4-FFF2-40B4-BE49-F238E27FC236}">
                <a16:creationId xmlns:a16="http://schemas.microsoft.com/office/drawing/2014/main" id="{51293FAA-2D19-546D-F079-5EDA9759AA58}"/>
              </a:ext>
            </a:extLst>
          </p:cNvPr>
          <p:cNvSpPr/>
          <p:nvPr/>
        </p:nvSpPr>
        <p:spPr>
          <a:xfrm>
            <a:off x="3949800" y="2250207"/>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设备调试</a:t>
            </a:r>
          </a:p>
        </p:txBody>
      </p:sp>
      <p:sp>
        <p:nvSpPr>
          <p:cNvPr id="15" name="矩形: 圆角 14">
            <a:extLst>
              <a:ext uri="{FF2B5EF4-FFF2-40B4-BE49-F238E27FC236}">
                <a16:creationId xmlns:a16="http://schemas.microsoft.com/office/drawing/2014/main" id="{E92EB05F-374F-DEF1-F9F7-67C958C8DB20}"/>
              </a:ext>
            </a:extLst>
          </p:cNvPr>
          <p:cNvSpPr/>
          <p:nvPr/>
        </p:nvSpPr>
        <p:spPr>
          <a:xfrm>
            <a:off x="1232971" y="3460129"/>
            <a:ext cx="1023995" cy="646331"/>
          </a:xfrm>
          <a:prstGeom prst="roundRect">
            <a:avLst/>
          </a:prstGeom>
          <a:solidFill>
            <a:srgbClr val="C4171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赛事公布</a:t>
            </a:r>
          </a:p>
        </p:txBody>
      </p:sp>
      <p:sp>
        <p:nvSpPr>
          <p:cNvPr id="16" name="矩形: 圆角 15">
            <a:extLst>
              <a:ext uri="{FF2B5EF4-FFF2-40B4-BE49-F238E27FC236}">
                <a16:creationId xmlns:a16="http://schemas.microsoft.com/office/drawing/2014/main" id="{58B07F24-116C-F28E-AB68-2AE5220371FF}"/>
              </a:ext>
            </a:extLst>
          </p:cNvPr>
          <p:cNvSpPr/>
          <p:nvPr/>
        </p:nvSpPr>
        <p:spPr>
          <a:xfrm>
            <a:off x="2576734" y="3454181"/>
            <a:ext cx="1023995" cy="646331"/>
          </a:xfrm>
          <a:prstGeom prst="roundRect">
            <a:avLst/>
          </a:prstGeom>
          <a:solidFill>
            <a:srgbClr val="C4171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线上评审</a:t>
            </a:r>
          </a:p>
        </p:txBody>
      </p:sp>
      <p:sp>
        <p:nvSpPr>
          <p:cNvPr id="17" name="矩形: 圆角 16">
            <a:extLst>
              <a:ext uri="{FF2B5EF4-FFF2-40B4-BE49-F238E27FC236}">
                <a16:creationId xmlns:a16="http://schemas.microsoft.com/office/drawing/2014/main" id="{4CFB4B22-E166-702B-53C4-476AEBE56D03}"/>
              </a:ext>
            </a:extLst>
          </p:cNvPr>
          <p:cNvSpPr/>
          <p:nvPr/>
        </p:nvSpPr>
        <p:spPr>
          <a:xfrm>
            <a:off x="3949799" y="1406741"/>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算法学习</a:t>
            </a:r>
          </a:p>
        </p:txBody>
      </p:sp>
      <p:sp>
        <p:nvSpPr>
          <p:cNvPr id="18" name="矩形: 圆角 17">
            <a:extLst>
              <a:ext uri="{FF2B5EF4-FFF2-40B4-BE49-F238E27FC236}">
                <a16:creationId xmlns:a16="http://schemas.microsoft.com/office/drawing/2014/main" id="{D9EBCCDE-318C-DDC7-A614-E4B395ED64CE}"/>
              </a:ext>
            </a:extLst>
          </p:cNvPr>
          <p:cNvSpPr/>
          <p:nvPr/>
        </p:nvSpPr>
        <p:spPr>
          <a:xfrm>
            <a:off x="3920497" y="3471715"/>
            <a:ext cx="1023995" cy="646331"/>
          </a:xfrm>
          <a:prstGeom prst="roundRect">
            <a:avLst/>
          </a:prstGeom>
          <a:solidFill>
            <a:srgbClr val="C4171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分区赛</a:t>
            </a:r>
            <a:endParaRPr lang="en-US" altLang="zh-CN" sz="1400" b="1" dirty="0">
              <a:cs typeface="+mn-ea"/>
            </a:endParaRPr>
          </a:p>
          <a:p>
            <a:pPr algn="ctr"/>
            <a:r>
              <a:rPr lang="zh-CN" altLang="en-US" sz="1400" b="1" dirty="0">
                <a:cs typeface="+mn-ea"/>
              </a:rPr>
              <a:t>备赛阶段</a:t>
            </a:r>
          </a:p>
        </p:txBody>
      </p:sp>
      <p:sp>
        <p:nvSpPr>
          <p:cNvPr id="19" name="矩形: 圆角 18">
            <a:extLst>
              <a:ext uri="{FF2B5EF4-FFF2-40B4-BE49-F238E27FC236}">
                <a16:creationId xmlns:a16="http://schemas.microsoft.com/office/drawing/2014/main" id="{63F8A1D5-A35A-ECC4-FA6E-F8410F16F6E3}"/>
              </a:ext>
            </a:extLst>
          </p:cNvPr>
          <p:cNvSpPr/>
          <p:nvPr/>
        </p:nvSpPr>
        <p:spPr>
          <a:xfrm>
            <a:off x="5264260" y="3475375"/>
            <a:ext cx="1023995" cy="646331"/>
          </a:xfrm>
          <a:prstGeom prst="roundRect">
            <a:avLst/>
          </a:prstGeom>
          <a:solidFill>
            <a:srgbClr val="C4171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分区赛</a:t>
            </a:r>
            <a:endParaRPr lang="en-US" altLang="zh-CN" sz="1400" b="1" dirty="0">
              <a:cs typeface="+mn-ea"/>
            </a:endParaRPr>
          </a:p>
          <a:p>
            <a:pPr algn="ctr"/>
            <a:r>
              <a:rPr lang="zh-CN" altLang="en-US" sz="1400" b="1" dirty="0">
                <a:cs typeface="+mn-ea"/>
              </a:rPr>
              <a:t>备赛阶段</a:t>
            </a:r>
          </a:p>
        </p:txBody>
      </p:sp>
      <p:sp>
        <p:nvSpPr>
          <p:cNvPr id="20" name="矩形: 圆角 19">
            <a:extLst>
              <a:ext uri="{FF2B5EF4-FFF2-40B4-BE49-F238E27FC236}">
                <a16:creationId xmlns:a16="http://schemas.microsoft.com/office/drawing/2014/main" id="{3363AC46-5831-7E13-0183-12B82A572AB6}"/>
              </a:ext>
            </a:extLst>
          </p:cNvPr>
          <p:cNvSpPr/>
          <p:nvPr/>
        </p:nvSpPr>
        <p:spPr>
          <a:xfrm>
            <a:off x="5264260" y="2249445"/>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整机测试</a:t>
            </a:r>
          </a:p>
        </p:txBody>
      </p:sp>
      <p:sp>
        <p:nvSpPr>
          <p:cNvPr id="21" name="矩形: 圆角 20">
            <a:extLst>
              <a:ext uri="{FF2B5EF4-FFF2-40B4-BE49-F238E27FC236}">
                <a16:creationId xmlns:a16="http://schemas.microsoft.com/office/drawing/2014/main" id="{6EC9EA9D-A58C-EEF2-265F-86992603E1EA}"/>
              </a:ext>
            </a:extLst>
          </p:cNvPr>
          <p:cNvSpPr/>
          <p:nvPr/>
        </p:nvSpPr>
        <p:spPr>
          <a:xfrm>
            <a:off x="6608023" y="3462481"/>
            <a:ext cx="1023995" cy="646331"/>
          </a:xfrm>
          <a:prstGeom prst="roundRect">
            <a:avLst/>
          </a:prstGeom>
          <a:solidFill>
            <a:srgbClr val="C4171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分区赛</a:t>
            </a:r>
            <a:endParaRPr lang="en-US" altLang="zh-CN" sz="1400" b="1" dirty="0">
              <a:cs typeface="+mn-ea"/>
            </a:endParaRPr>
          </a:p>
          <a:p>
            <a:pPr algn="ctr"/>
            <a:r>
              <a:rPr lang="zh-CN" altLang="en-US" sz="1400" b="1" dirty="0">
                <a:cs typeface="+mn-ea"/>
              </a:rPr>
              <a:t>比赛</a:t>
            </a:r>
          </a:p>
        </p:txBody>
      </p:sp>
      <p:sp>
        <p:nvSpPr>
          <p:cNvPr id="24" name="矩形: 圆角 23">
            <a:extLst>
              <a:ext uri="{FF2B5EF4-FFF2-40B4-BE49-F238E27FC236}">
                <a16:creationId xmlns:a16="http://schemas.microsoft.com/office/drawing/2014/main" id="{1D20A344-6968-EE09-39F2-9E0CF7575127}"/>
              </a:ext>
            </a:extLst>
          </p:cNvPr>
          <p:cNvSpPr/>
          <p:nvPr/>
        </p:nvSpPr>
        <p:spPr>
          <a:xfrm>
            <a:off x="7951786" y="3478666"/>
            <a:ext cx="1023995" cy="646331"/>
          </a:xfrm>
          <a:prstGeom prst="roundRect">
            <a:avLst/>
          </a:prstGeom>
          <a:solidFill>
            <a:srgbClr val="C4171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国赛</a:t>
            </a:r>
            <a:endParaRPr lang="en-US" altLang="zh-CN" sz="1400" b="1" dirty="0">
              <a:cs typeface="+mn-ea"/>
            </a:endParaRPr>
          </a:p>
          <a:p>
            <a:pPr algn="ctr"/>
            <a:r>
              <a:rPr lang="zh-CN" altLang="en-US" sz="1400" b="1" dirty="0">
                <a:cs typeface="+mn-ea"/>
              </a:rPr>
              <a:t>备赛阶段</a:t>
            </a:r>
          </a:p>
        </p:txBody>
      </p:sp>
      <p:sp>
        <p:nvSpPr>
          <p:cNvPr id="25" name="矩形: 圆角 24">
            <a:extLst>
              <a:ext uri="{FF2B5EF4-FFF2-40B4-BE49-F238E27FC236}">
                <a16:creationId xmlns:a16="http://schemas.microsoft.com/office/drawing/2014/main" id="{C4A815D9-4A76-7456-FE41-287EDE1F7781}"/>
              </a:ext>
            </a:extLst>
          </p:cNvPr>
          <p:cNvSpPr/>
          <p:nvPr/>
        </p:nvSpPr>
        <p:spPr>
          <a:xfrm>
            <a:off x="9295549" y="3497906"/>
            <a:ext cx="1023995" cy="646331"/>
          </a:xfrm>
          <a:prstGeom prst="roundRect">
            <a:avLst/>
          </a:prstGeom>
          <a:solidFill>
            <a:srgbClr val="C4171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国赛</a:t>
            </a:r>
            <a:endParaRPr lang="en-US" altLang="zh-CN" sz="1400" b="1" dirty="0">
              <a:cs typeface="+mn-ea"/>
            </a:endParaRPr>
          </a:p>
          <a:p>
            <a:pPr algn="ctr"/>
            <a:r>
              <a:rPr lang="zh-CN" altLang="en-US" sz="1400" b="1" dirty="0">
                <a:cs typeface="+mn-ea"/>
              </a:rPr>
              <a:t>比赛</a:t>
            </a:r>
          </a:p>
        </p:txBody>
      </p:sp>
      <p:sp>
        <p:nvSpPr>
          <p:cNvPr id="26" name="椭圆 25">
            <a:extLst>
              <a:ext uri="{FF2B5EF4-FFF2-40B4-BE49-F238E27FC236}">
                <a16:creationId xmlns:a16="http://schemas.microsoft.com/office/drawing/2014/main" id="{13F8EC78-16E0-428D-B91B-4B2DD91B717B}"/>
              </a:ext>
            </a:extLst>
          </p:cNvPr>
          <p:cNvSpPr/>
          <p:nvPr>
            <p:custDataLst>
              <p:tags r:id="rId5"/>
            </p:custDataLst>
          </p:nvPr>
        </p:nvSpPr>
        <p:spPr>
          <a:xfrm rot="16200000">
            <a:off x="8332626" y="3131840"/>
            <a:ext cx="214506" cy="191237"/>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mn-ea"/>
              <a:sym typeface="+mn-lt"/>
            </a:endParaRPr>
          </a:p>
        </p:txBody>
      </p:sp>
      <p:sp>
        <p:nvSpPr>
          <p:cNvPr id="28" name="椭圆 27">
            <a:extLst>
              <a:ext uri="{FF2B5EF4-FFF2-40B4-BE49-F238E27FC236}">
                <a16:creationId xmlns:a16="http://schemas.microsoft.com/office/drawing/2014/main" id="{A1277BB8-4645-59AC-C21E-78A4D2443796}"/>
              </a:ext>
            </a:extLst>
          </p:cNvPr>
          <p:cNvSpPr/>
          <p:nvPr>
            <p:custDataLst>
              <p:tags r:id="rId6"/>
            </p:custDataLst>
          </p:nvPr>
        </p:nvSpPr>
        <p:spPr>
          <a:xfrm rot="16200000">
            <a:off x="9700293" y="3131839"/>
            <a:ext cx="214506" cy="191237"/>
          </a:xfrm>
          <a:prstGeom prst="ellipse">
            <a:avLst/>
          </a:prstGeom>
          <a:solidFill>
            <a:srgbClr val="8497B0"/>
          </a:solidFill>
          <a:ln>
            <a:noFill/>
          </a:ln>
          <a:effectLst>
            <a:outerShdw blurRad="889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mn-ea"/>
              <a:sym typeface="+mn-lt"/>
            </a:endParaRPr>
          </a:p>
        </p:txBody>
      </p:sp>
      <p:sp>
        <p:nvSpPr>
          <p:cNvPr id="29" name="矩形: 圆角 28">
            <a:extLst>
              <a:ext uri="{FF2B5EF4-FFF2-40B4-BE49-F238E27FC236}">
                <a16:creationId xmlns:a16="http://schemas.microsoft.com/office/drawing/2014/main" id="{DA0E02D7-F178-4575-1261-DBFA332939AB}"/>
              </a:ext>
            </a:extLst>
          </p:cNvPr>
          <p:cNvSpPr/>
          <p:nvPr/>
        </p:nvSpPr>
        <p:spPr>
          <a:xfrm>
            <a:off x="6583227" y="2247061"/>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稳定性</a:t>
            </a:r>
            <a:endParaRPr lang="en-US" altLang="zh-CN" sz="1400" b="1" dirty="0">
              <a:cs typeface="+mn-ea"/>
            </a:endParaRPr>
          </a:p>
          <a:p>
            <a:pPr algn="ctr"/>
            <a:r>
              <a:rPr lang="zh-CN" altLang="en-US" sz="1400" b="1" dirty="0">
                <a:cs typeface="+mn-ea"/>
              </a:rPr>
              <a:t>测试</a:t>
            </a:r>
          </a:p>
        </p:txBody>
      </p:sp>
      <p:sp>
        <p:nvSpPr>
          <p:cNvPr id="30" name="矩形: 圆角 29">
            <a:extLst>
              <a:ext uri="{FF2B5EF4-FFF2-40B4-BE49-F238E27FC236}">
                <a16:creationId xmlns:a16="http://schemas.microsoft.com/office/drawing/2014/main" id="{4F6C10B6-97AB-BC68-164F-ADA4E693BD96}"/>
              </a:ext>
            </a:extLst>
          </p:cNvPr>
          <p:cNvSpPr/>
          <p:nvPr/>
        </p:nvSpPr>
        <p:spPr>
          <a:xfrm>
            <a:off x="7913154" y="2235883"/>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技术研发</a:t>
            </a:r>
            <a:endParaRPr lang="en-US" altLang="zh-CN" sz="1400" b="1" dirty="0">
              <a:cs typeface="+mn-ea"/>
            </a:endParaRPr>
          </a:p>
        </p:txBody>
      </p:sp>
      <p:sp>
        <p:nvSpPr>
          <p:cNvPr id="31" name="矩形: 圆角 30">
            <a:extLst>
              <a:ext uri="{FF2B5EF4-FFF2-40B4-BE49-F238E27FC236}">
                <a16:creationId xmlns:a16="http://schemas.microsoft.com/office/drawing/2014/main" id="{6B57814D-0D5A-83FA-7208-905B63B3A5AE}"/>
              </a:ext>
            </a:extLst>
          </p:cNvPr>
          <p:cNvSpPr/>
          <p:nvPr/>
        </p:nvSpPr>
        <p:spPr>
          <a:xfrm>
            <a:off x="9273982" y="2209851"/>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国赛冲刺</a:t>
            </a:r>
          </a:p>
        </p:txBody>
      </p:sp>
      <p:sp>
        <p:nvSpPr>
          <p:cNvPr id="33" name="矩形: 圆角 32">
            <a:extLst>
              <a:ext uri="{FF2B5EF4-FFF2-40B4-BE49-F238E27FC236}">
                <a16:creationId xmlns:a16="http://schemas.microsoft.com/office/drawing/2014/main" id="{D2C6B17C-AC0E-F48D-6668-AE7D8A94B778}"/>
              </a:ext>
            </a:extLst>
          </p:cNvPr>
          <p:cNvSpPr/>
          <p:nvPr/>
        </p:nvSpPr>
        <p:spPr>
          <a:xfrm>
            <a:off x="5264259" y="1414931"/>
            <a:ext cx="1023995" cy="646331"/>
          </a:xfrm>
          <a:prstGeom prst="roundRect">
            <a:avLst/>
          </a:prstGeom>
          <a:solidFill>
            <a:srgbClr val="8497B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rPr>
              <a:t>技术研发</a:t>
            </a:r>
          </a:p>
        </p:txBody>
      </p:sp>
    </p:spTree>
    <p:extLst>
      <p:ext uri="{BB962C8B-B14F-4D97-AF65-F5344CB8AC3E}">
        <p14:creationId xmlns:p14="http://schemas.microsoft.com/office/powerpoint/2010/main" val="616222964"/>
      </p:ext>
    </p:extLst>
  </p:cSld>
  <p:clrMapOvr>
    <a:masterClrMapping/>
  </p:clrMapOvr>
  <mc:AlternateContent xmlns:mc="http://schemas.openxmlformats.org/markup-compatibility/2006" xmlns:p14="http://schemas.microsoft.com/office/powerpoint/2010/main">
    <mc:Choice Requires="p14">
      <p:transition spd="slow" p14:dur="2000" advTm="3502"/>
    </mc:Choice>
    <mc:Fallback xmlns="">
      <p:transition spd="slow" advTm="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5" descr="C:\Users\ZDC\Desktop\IMG_9119z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 y="6333595"/>
            <a:ext cx="12191999" cy="3242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239-64"/>
          <p:cNvPicPr>
            <a:picLocks noChangeAspect="1"/>
          </p:cNvPicPr>
          <p:nvPr>
            <p:custDataLst>
              <p:tags r:id="rId1"/>
            </p:custDataLst>
          </p:nvPr>
        </p:nvPicPr>
        <p:blipFill>
          <a:blip r:embed="rId8"/>
          <a:stretch>
            <a:fillRect/>
          </a:stretch>
        </p:blipFill>
        <p:spPr>
          <a:xfrm>
            <a:off x="9578340" y="206375"/>
            <a:ext cx="2276475" cy="609600"/>
          </a:xfrm>
          <a:prstGeom prst="rect">
            <a:avLst/>
          </a:prstGeom>
        </p:spPr>
      </p:pic>
      <p:sp>
        <p:nvSpPr>
          <p:cNvPr id="23" name="文本框 22"/>
          <p:cNvSpPr txBox="1"/>
          <p:nvPr>
            <p:custDataLst>
              <p:tags r:id="rId2"/>
            </p:custDataLst>
          </p:nvPr>
        </p:nvSpPr>
        <p:spPr>
          <a:xfrm>
            <a:off x="11049045" y="3272019"/>
            <a:ext cx="3295316" cy="757130"/>
          </a:xfrm>
          <a:prstGeom prst="rect">
            <a:avLst/>
          </a:prstGeom>
          <a:noFill/>
        </p:spPr>
        <p:txBody>
          <a:bodyPr wrap="square" rtlCol="0">
            <a:spAutoFit/>
            <a:scene3d>
              <a:camera prst="orthographicFront"/>
              <a:lightRig rig="threePt" dir="t"/>
            </a:scene3d>
            <a:sp3d contourW="12700"/>
          </a:bodyPr>
          <a:lstStyle/>
          <a:p>
            <a:pPr>
              <a:lnSpc>
                <a:spcPct val="120000"/>
              </a:lnSpc>
              <a:defRPr/>
            </a:pP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添加二级标题</a:t>
            </a:r>
            <a:endPar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a:lnSpc>
                <a:spcPct val="120000"/>
              </a:lnSpc>
              <a:defRPr/>
            </a:pPr>
            <a:endPar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rPr>
              <a:t> </a:t>
            </a:r>
          </a:p>
        </p:txBody>
      </p:sp>
      <p:sp>
        <p:nvSpPr>
          <p:cNvPr id="32" name="文本框 31"/>
          <p:cNvSpPr txBox="1"/>
          <p:nvPr>
            <p:custDataLst>
              <p:tags r:id="rId3"/>
            </p:custDataLst>
          </p:nvPr>
        </p:nvSpPr>
        <p:spPr>
          <a:xfrm>
            <a:off x="3219097" y="-50947"/>
            <a:ext cx="1673864" cy="1323439"/>
          </a:xfrm>
          <a:prstGeom prst="rect">
            <a:avLst/>
          </a:prstGeom>
          <a:noFill/>
        </p:spPr>
        <p:txBody>
          <a:bodyPr wrap="square" rtlCol="0">
            <a:spAutoFit/>
          </a:bodyPr>
          <a:lstStyle/>
          <a:p>
            <a:pPr algn="ctr"/>
            <a:r>
              <a:rPr lang="en-US" altLang="zh-CN" sz="8000" b="1" i="1" dirty="0">
                <a:solidFill>
                  <a:schemeClr val="bg1">
                    <a:lumMod val="95000"/>
                  </a:schemeClr>
                </a:solidFill>
                <a:latin typeface="思源黑体 CN Medium" pitchFamily="34" charset="-122"/>
                <a:ea typeface="思源黑体 CN Medium" pitchFamily="34" charset="-122"/>
                <a:cs typeface="+mn-ea"/>
                <a:sym typeface="+mn-lt"/>
              </a:rPr>
              <a:t>01</a:t>
            </a:r>
            <a:endParaRPr lang="zh-CN" altLang="en-US" sz="8000" b="1" i="1" dirty="0">
              <a:solidFill>
                <a:schemeClr val="bg1">
                  <a:lumMod val="95000"/>
                </a:schemeClr>
              </a:solidFill>
              <a:latin typeface="思源黑体 CN Medium" pitchFamily="34" charset="-122"/>
              <a:ea typeface="思源黑体 CN Medium" pitchFamily="34" charset="-122"/>
              <a:cs typeface="+mn-ea"/>
              <a:sym typeface="+mn-lt"/>
            </a:endParaRPr>
          </a:p>
        </p:txBody>
      </p:sp>
      <p:sp>
        <p:nvSpPr>
          <p:cNvPr id="2" name="文本框 5"/>
          <p:cNvSpPr txBox="1"/>
          <p:nvPr>
            <p:custDataLst>
              <p:tags r:id="rId4"/>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比赛用车模</a:t>
            </a:r>
            <a:r>
              <a:rPr lang="en-US" altLang="zh-CN" sz="2800" dirty="0">
                <a:solidFill>
                  <a:schemeClr val="tx1">
                    <a:lumMod val="65000"/>
                    <a:lumOff val="35000"/>
                  </a:schemeClr>
                </a:solidFill>
                <a:latin typeface="思源黑体 CN Medium" pitchFamily="34" charset="-122"/>
                <a:ea typeface="思源黑体 CN Medium" pitchFamily="34" charset="-122"/>
              </a:rPr>
              <a:t>-</a:t>
            </a:r>
            <a:r>
              <a:rPr lang="zh-CN" altLang="en-US" sz="2800" dirty="0">
                <a:solidFill>
                  <a:schemeClr val="tx1">
                    <a:lumMod val="65000"/>
                    <a:lumOff val="35000"/>
                  </a:schemeClr>
                </a:solidFill>
                <a:latin typeface="思源黑体 CN Medium" pitchFamily="34" charset="-122"/>
                <a:ea typeface="思源黑体 CN Medium" pitchFamily="34" charset="-122"/>
              </a:rPr>
              <a:t>地面端</a:t>
            </a:r>
          </a:p>
        </p:txBody>
      </p:sp>
      <p:pic>
        <p:nvPicPr>
          <p:cNvPr id="1026" name="Picture 2">
            <a:extLst>
              <a:ext uri="{FF2B5EF4-FFF2-40B4-BE49-F238E27FC236}">
                <a16:creationId xmlns:a16="http://schemas.microsoft.com/office/drawing/2014/main" id="{2500F13B-4483-CD4F-998F-CE095BA6B4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0006" y="2352577"/>
            <a:ext cx="3468196" cy="251118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6569420-1C95-490D-350A-550F18ADB5F9}"/>
              </a:ext>
            </a:extLst>
          </p:cNvPr>
          <p:cNvSpPr txBox="1"/>
          <p:nvPr/>
        </p:nvSpPr>
        <p:spPr>
          <a:xfrm>
            <a:off x="214771" y="4689037"/>
            <a:ext cx="5021626" cy="1015663"/>
          </a:xfrm>
          <a:prstGeom prst="rect">
            <a:avLst/>
          </a:prstGeom>
          <a:noFill/>
        </p:spPr>
        <p:txBody>
          <a:bodyPr wrap="square" rtlCol="0">
            <a:spAutoFit/>
          </a:bodyPr>
          <a:lstStyle/>
          <a:p>
            <a:r>
              <a:rPr lang="zh-CN" altLang="en-US" b="1" dirty="0">
                <a:ea typeface="思源黑体 CN Medium" pitchFamily="34" charset="-122"/>
              </a:rPr>
              <a:t>地面端算力盒子</a:t>
            </a:r>
            <a:endParaRPr lang="en-US" altLang="zh-CN" b="1" dirty="0">
              <a:ea typeface="思源黑体 CN Medium" pitchFamily="34" charset="-122"/>
            </a:endParaRPr>
          </a:p>
          <a:p>
            <a:r>
              <a:rPr lang="zh-CN" altLang="en-US" sz="1400" dirty="0">
                <a:solidFill>
                  <a:schemeClr val="tx1">
                    <a:lumMod val="65000"/>
                    <a:lumOff val="35000"/>
                  </a:schemeClr>
                </a:solidFill>
                <a:ea typeface="思源黑体 CN Medium" pitchFamily="34" charset="-122"/>
              </a:rPr>
              <a:t>运行上层智能控制算法，接入</a:t>
            </a:r>
            <a:r>
              <a:rPr lang="en-US" altLang="zh-CN" sz="1400" dirty="0" err="1">
                <a:solidFill>
                  <a:schemeClr val="tx1">
                    <a:lumMod val="65000"/>
                    <a:lumOff val="35000"/>
                  </a:schemeClr>
                </a:solidFill>
                <a:ea typeface="思源黑体 CN Medium" pitchFamily="34" charset="-122"/>
              </a:rPr>
              <a:t>RMEP</a:t>
            </a:r>
            <a:r>
              <a:rPr lang="en-US" altLang="zh-CN" sz="1400" dirty="0">
                <a:solidFill>
                  <a:schemeClr val="tx1">
                    <a:lumMod val="65000"/>
                    <a:lumOff val="35000"/>
                  </a:schemeClr>
                </a:solidFill>
                <a:ea typeface="思源黑体 CN Medium" pitchFamily="34" charset="-122"/>
              </a:rPr>
              <a:t>-SDK</a:t>
            </a:r>
            <a:r>
              <a:rPr lang="zh-CN" altLang="en-US" sz="1400" dirty="0">
                <a:solidFill>
                  <a:schemeClr val="tx1">
                    <a:lumMod val="65000"/>
                    <a:lumOff val="35000"/>
                  </a:schemeClr>
                </a:solidFill>
                <a:ea typeface="思源黑体 CN Medium" pitchFamily="34" charset="-122"/>
              </a:rPr>
              <a:t>调用底盘接口，可连接其他传感器实现环境感知与定位，处理器型号为 </a:t>
            </a:r>
            <a:r>
              <a:rPr lang="en-US" altLang="zh-CN" sz="1400" dirty="0" err="1">
                <a:solidFill>
                  <a:schemeClr val="tx1">
                    <a:lumMod val="65000"/>
                    <a:lumOff val="35000"/>
                  </a:schemeClr>
                </a:solidFill>
                <a:ea typeface="思源黑体 CN Medium" pitchFamily="34" charset="-122"/>
              </a:rPr>
              <a:t>RK3588S</a:t>
            </a:r>
            <a:r>
              <a:rPr lang="zh-CN" altLang="en-US" sz="1400" dirty="0">
                <a:solidFill>
                  <a:schemeClr val="tx1">
                    <a:lumMod val="65000"/>
                    <a:lumOff val="35000"/>
                  </a:schemeClr>
                </a:solidFill>
                <a:ea typeface="思源黑体 CN Medium" pitchFamily="34" charset="-122"/>
              </a:rPr>
              <a:t>八核</a:t>
            </a:r>
            <a:r>
              <a:rPr lang="en-US" altLang="zh-CN" sz="1400" dirty="0">
                <a:solidFill>
                  <a:schemeClr val="tx1">
                    <a:lumMod val="65000"/>
                    <a:lumOff val="35000"/>
                  </a:schemeClr>
                </a:solidFill>
                <a:ea typeface="思源黑体 CN Medium" pitchFamily="34" charset="-122"/>
              </a:rPr>
              <a:t>64</a:t>
            </a:r>
            <a:r>
              <a:rPr lang="zh-CN" altLang="en-US" sz="1400" dirty="0">
                <a:solidFill>
                  <a:schemeClr val="tx1">
                    <a:lumMod val="65000"/>
                    <a:lumOff val="35000"/>
                  </a:schemeClr>
                </a:solidFill>
                <a:ea typeface="思源黑体 CN Medium" pitchFamily="34" charset="-122"/>
              </a:rPr>
              <a:t>位</a:t>
            </a:r>
            <a:r>
              <a:rPr lang="en-US" altLang="zh-CN" sz="1400" dirty="0">
                <a:solidFill>
                  <a:schemeClr val="tx1">
                    <a:lumMod val="65000"/>
                    <a:lumOff val="35000"/>
                  </a:schemeClr>
                </a:solidFill>
                <a:ea typeface="思源黑体 CN Medium" pitchFamily="34" charset="-122"/>
              </a:rPr>
              <a:t>；</a:t>
            </a:r>
            <a:r>
              <a:rPr lang="zh-CN" altLang="en-US" sz="1400" dirty="0">
                <a:solidFill>
                  <a:schemeClr val="tx1">
                    <a:lumMod val="65000"/>
                    <a:lumOff val="35000"/>
                  </a:schemeClr>
                </a:solidFill>
                <a:ea typeface="思源黑体 CN Medium" pitchFamily="34" charset="-122"/>
              </a:rPr>
              <a:t>预装系统</a:t>
            </a:r>
            <a:r>
              <a:rPr lang="en-US" altLang="zh-CN" sz="1400" dirty="0" err="1">
                <a:solidFill>
                  <a:schemeClr val="tx1">
                    <a:lumMod val="65000"/>
                    <a:lumOff val="35000"/>
                  </a:schemeClr>
                </a:solidFill>
                <a:ea typeface="思源黑体 CN Medium" pitchFamily="34" charset="-122"/>
              </a:rPr>
              <a:t>Ubuntu20.04</a:t>
            </a:r>
            <a:r>
              <a:rPr lang="en-US" altLang="zh-CN" sz="1400" dirty="0">
                <a:solidFill>
                  <a:schemeClr val="tx1">
                    <a:lumMod val="65000"/>
                    <a:lumOff val="35000"/>
                  </a:schemeClr>
                </a:solidFill>
                <a:ea typeface="思源黑体 CN Medium" pitchFamily="34" charset="-122"/>
              </a:rPr>
              <a:t> </a:t>
            </a:r>
            <a:r>
              <a:rPr lang="en-US" altLang="zh-CN" sz="1400" dirty="0" err="1">
                <a:solidFill>
                  <a:schemeClr val="tx1">
                    <a:lumMod val="65000"/>
                    <a:lumOff val="35000"/>
                  </a:schemeClr>
                </a:solidFill>
                <a:ea typeface="思源黑体 CN Medium" pitchFamily="34" charset="-122"/>
              </a:rPr>
              <a:t>8G</a:t>
            </a:r>
            <a:r>
              <a:rPr lang="zh-CN" altLang="en-US" sz="1400" dirty="0">
                <a:solidFill>
                  <a:schemeClr val="tx1">
                    <a:lumMod val="65000"/>
                    <a:lumOff val="35000"/>
                  </a:schemeClr>
                </a:solidFill>
                <a:ea typeface="思源黑体 CN Medium" pitchFamily="34" charset="-122"/>
              </a:rPr>
              <a:t>内存，</a:t>
            </a:r>
            <a:r>
              <a:rPr lang="en-US" altLang="zh-CN" sz="1400" dirty="0" err="1">
                <a:solidFill>
                  <a:schemeClr val="tx1">
                    <a:lumMod val="65000"/>
                    <a:lumOff val="35000"/>
                  </a:schemeClr>
                </a:solidFill>
                <a:ea typeface="思源黑体 CN Medium" pitchFamily="34" charset="-122"/>
              </a:rPr>
              <a:t>64G</a:t>
            </a:r>
            <a:r>
              <a:rPr lang="zh-CN" altLang="en-US" sz="1400" dirty="0">
                <a:solidFill>
                  <a:schemeClr val="tx1">
                    <a:lumMod val="65000"/>
                    <a:lumOff val="35000"/>
                  </a:schemeClr>
                </a:solidFill>
                <a:ea typeface="思源黑体 CN Medium" pitchFamily="34" charset="-122"/>
              </a:rPr>
              <a:t>储存空间</a:t>
            </a:r>
          </a:p>
        </p:txBody>
      </p:sp>
      <p:sp>
        <p:nvSpPr>
          <p:cNvPr id="12" name="文本框 11">
            <a:extLst>
              <a:ext uri="{FF2B5EF4-FFF2-40B4-BE49-F238E27FC236}">
                <a16:creationId xmlns:a16="http://schemas.microsoft.com/office/drawing/2014/main" id="{9084A39E-61D2-95DB-FCA6-80EB1E0C0484}"/>
              </a:ext>
            </a:extLst>
          </p:cNvPr>
          <p:cNvSpPr txBox="1"/>
          <p:nvPr/>
        </p:nvSpPr>
        <p:spPr>
          <a:xfrm>
            <a:off x="268091" y="960066"/>
            <a:ext cx="7172324" cy="369332"/>
          </a:xfrm>
          <a:prstGeom prst="rect">
            <a:avLst/>
          </a:prstGeom>
          <a:noFill/>
        </p:spPr>
        <p:txBody>
          <a:bodyPr wrap="square">
            <a:spAutoFit/>
          </a:bodyPr>
          <a:lstStyle/>
          <a:p>
            <a:r>
              <a:rPr lang="zh-CN" altLang="en-US" sz="1800" b="1" dirty="0">
                <a:solidFill>
                  <a:schemeClr val="tx1">
                    <a:lumMod val="65000"/>
                    <a:lumOff val="35000"/>
                  </a:schemeClr>
                </a:solidFill>
                <a:ea typeface="思源黑体 CN Medium" pitchFamily="34" charset="-122"/>
              </a:rPr>
              <a:t>天途</a:t>
            </a:r>
            <a:r>
              <a:rPr lang="en-US" altLang="zh-CN" sz="1800" b="1" dirty="0">
                <a:solidFill>
                  <a:schemeClr val="tx1">
                    <a:lumMod val="65000"/>
                    <a:lumOff val="35000"/>
                  </a:schemeClr>
                </a:solidFill>
                <a:ea typeface="思源黑体 CN Medium" pitchFamily="34" charset="-122"/>
              </a:rPr>
              <a:t>RM-BOX-A</a:t>
            </a:r>
            <a:r>
              <a:rPr lang="zh-CN" altLang="en-US" sz="1800" b="1" dirty="0">
                <a:solidFill>
                  <a:schemeClr val="tx1">
                    <a:lumMod val="65000"/>
                    <a:lumOff val="35000"/>
                  </a:schemeClr>
                </a:solidFill>
                <a:ea typeface="思源黑体 CN Medium" pitchFamily="34" charset="-122"/>
              </a:rPr>
              <a:t>智能车</a:t>
            </a:r>
            <a:endParaRPr lang="en-US" altLang="zh-CN" sz="1800" b="1" dirty="0">
              <a:solidFill>
                <a:schemeClr val="tx1">
                  <a:lumMod val="65000"/>
                  <a:lumOff val="35000"/>
                </a:schemeClr>
              </a:solidFill>
              <a:ea typeface="思源黑体 CN Medium" pitchFamily="34" charset="-122"/>
            </a:endParaRPr>
          </a:p>
        </p:txBody>
      </p:sp>
      <p:sp>
        <p:nvSpPr>
          <p:cNvPr id="14" name="文本框 13">
            <a:extLst>
              <a:ext uri="{FF2B5EF4-FFF2-40B4-BE49-F238E27FC236}">
                <a16:creationId xmlns:a16="http://schemas.microsoft.com/office/drawing/2014/main" id="{2DA0011D-A928-A090-EB91-7BC5EED253C4}"/>
              </a:ext>
            </a:extLst>
          </p:cNvPr>
          <p:cNvSpPr txBox="1"/>
          <p:nvPr/>
        </p:nvSpPr>
        <p:spPr>
          <a:xfrm>
            <a:off x="245961" y="1866509"/>
            <a:ext cx="4843543" cy="800219"/>
          </a:xfrm>
          <a:prstGeom prst="rect">
            <a:avLst/>
          </a:prstGeom>
          <a:noFill/>
        </p:spPr>
        <p:txBody>
          <a:bodyPr wrap="square" rtlCol="0">
            <a:spAutoFit/>
          </a:bodyPr>
          <a:lstStyle/>
          <a:p>
            <a:r>
              <a:rPr lang="zh-CN" altLang="en-US" b="1" dirty="0">
                <a:ea typeface="思源黑体 CN Medium" pitchFamily="34" charset="-122"/>
              </a:rPr>
              <a:t>智能主控</a:t>
            </a:r>
            <a:endParaRPr lang="en-US" altLang="zh-CN" b="1" dirty="0">
              <a:ea typeface="思源黑体 CN Medium" pitchFamily="34" charset="-122"/>
            </a:endParaRPr>
          </a:p>
          <a:p>
            <a:r>
              <a:rPr lang="zh-CN" altLang="en-US" sz="1400" dirty="0">
                <a:solidFill>
                  <a:schemeClr val="tx1">
                    <a:lumMod val="65000"/>
                    <a:lumOff val="35000"/>
                  </a:schemeClr>
                </a:solidFill>
                <a:ea typeface="思源黑体 CN Medium" pitchFamily="34" charset="-122"/>
              </a:rPr>
              <a:t>支持低延时高清图传、人工智能运算等功能，并协调各路命令信号的传输与执行</a:t>
            </a:r>
          </a:p>
        </p:txBody>
      </p:sp>
      <p:sp>
        <p:nvSpPr>
          <p:cNvPr id="16" name="文本框 15">
            <a:extLst>
              <a:ext uri="{FF2B5EF4-FFF2-40B4-BE49-F238E27FC236}">
                <a16:creationId xmlns:a16="http://schemas.microsoft.com/office/drawing/2014/main" id="{0F90F7EA-B866-1CB1-7704-BA52D30B4E07}"/>
              </a:ext>
            </a:extLst>
          </p:cNvPr>
          <p:cNvSpPr txBox="1"/>
          <p:nvPr/>
        </p:nvSpPr>
        <p:spPr>
          <a:xfrm>
            <a:off x="268091" y="1440271"/>
            <a:ext cx="7172324" cy="369332"/>
          </a:xfrm>
          <a:prstGeom prst="rect">
            <a:avLst/>
          </a:prstGeom>
          <a:noFill/>
        </p:spPr>
        <p:txBody>
          <a:bodyPr wrap="square">
            <a:spAutoFit/>
          </a:bodyPr>
          <a:lstStyle/>
          <a:p>
            <a:r>
              <a:rPr lang="zh-CN" altLang="en-US" sz="1800" dirty="0">
                <a:solidFill>
                  <a:schemeClr val="tx1">
                    <a:lumMod val="65000"/>
                    <a:lumOff val="35000"/>
                  </a:schemeClr>
                </a:solidFill>
                <a:ea typeface="思源黑体 CN Medium" pitchFamily="34" charset="-122"/>
              </a:rPr>
              <a:t>相关配置：</a:t>
            </a:r>
            <a:endParaRPr lang="zh-CN" altLang="en-US" dirty="0"/>
          </a:p>
        </p:txBody>
      </p:sp>
      <p:sp>
        <p:nvSpPr>
          <p:cNvPr id="18" name="文本框 17">
            <a:extLst>
              <a:ext uri="{FF2B5EF4-FFF2-40B4-BE49-F238E27FC236}">
                <a16:creationId xmlns:a16="http://schemas.microsoft.com/office/drawing/2014/main" id="{70477640-5D50-6B95-867F-CB4D2499D7B6}"/>
              </a:ext>
            </a:extLst>
          </p:cNvPr>
          <p:cNvSpPr txBox="1"/>
          <p:nvPr/>
        </p:nvSpPr>
        <p:spPr>
          <a:xfrm>
            <a:off x="214771" y="2680973"/>
            <a:ext cx="5050435" cy="800219"/>
          </a:xfrm>
          <a:prstGeom prst="rect">
            <a:avLst/>
          </a:prstGeom>
          <a:noFill/>
        </p:spPr>
        <p:txBody>
          <a:bodyPr wrap="square">
            <a:spAutoFit/>
          </a:bodyPr>
          <a:lstStyle/>
          <a:p>
            <a:r>
              <a:rPr lang="zh-CN" altLang="en-US" sz="1800" b="1" dirty="0">
                <a:ea typeface="思源黑体 CN Medium" pitchFamily="34" charset="-122"/>
              </a:rPr>
              <a:t>麦克纳姆轮底盘</a:t>
            </a:r>
            <a:br>
              <a:rPr lang="en-US" altLang="zh-CN" sz="1800" dirty="0">
                <a:solidFill>
                  <a:schemeClr val="tx1">
                    <a:lumMod val="65000"/>
                    <a:lumOff val="35000"/>
                  </a:schemeClr>
                </a:solidFill>
                <a:ea typeface="思源黑体 CN Medium" pitchFamily="34" charset="-122"/>
              </a:rPr>
            </a:br>
            <a:r>
              <a:rPr lang="zh-CN" altLang="en-US" sz="1400" dirty="0">
                <a:solidFill>
                  <a:schemeClr val="tx1">
                    <a:lumMod val="65000"/>
                    <a:lumOff val="35000"/>
                  </a:schemeClr>
                </a:solidFill>
                <a:ea typeface="思源黑体 CN Medium" pitchFamily="34" charset="-122"/>
              </a:rPr>
              <a:t>轮组由 </a:t>
            </a:r>
            <a:r>
              <a:rPr lang="en-US" altLang="zh-CN" sz="1400" dirty="0">
                <a:solidFill>
                  <a:schemeClr val="tx1">
                    <a:lumMod val="65000"/>
                    <a:lumOff val="35000"/>
                  </a:schemeClr>
                </a:solidFill>
                <a:ea typeface="思源黑体 CN Medium" pitchFamily="34" charset="-122"/>
              </a:rPr>
              <a:t>4 </a:t>
            </a:r>
            <a:r>
              <a:rPr lang="zh-CN" altLang="en-US" sz="1400" dirty="0">
                <a:solidFill>
                  <a:schemeClr val="tx1">
                    <a:lumMod val="65000"/>
                    <a:lumOff val="35000"/>
                  </a:schemeClr>
                </a:solidFill>
                <a:ea typeface="思源黑体 CN Medium" pitchFamily="34" charset="-122"/>
              </a:rPr>
              <a:t>个各含 </a:t>
            </a:r>
            <a:r>
              <a:rPr lang="en-US" altLang="zh-CN" sz="1400" dirty="0">
                <a:solidFill>
                  <a:schemeClr val="tx1">
                    <a:lumMod val="65000"/>
                    <a:lumOff val="35000"/>
                  </a:schemeClr>
                </a:solidFill>
                <a:ea typeface="思源黑体 CN Medium" pitchFamily="34" charset="-122"/>
              </a:rPr>
              <a:t>12 </a:t>
            </a:r>
            <a:r>
              <a:rPr lang="zh-CN" altLang="en-US" sz="1400" dirty="0">
                <a:solidFill>
                  <a:schemeClr val="tx1">
                    <a:lumMod val="65000"/>
                    <a:lumOff val="35000"/>
                  </a:schemeClr>
                </a:solidFill>
                <a:ea typeface="思源黑体 CN Medium" pitchFamily="34" charset="-122"/>
              </a:rPr>
              <a:t>个辊子的麦克纳姆轮构成，实现全向平移及任意旋转，通过解算获取底盘里程计数据</a:t>
            </a:r>
            <a:endParaRPr lang="en-US" altLang="zh-CN" sz="1800" dirty="0">
              <a:solidFill>
                <a:schemeClr val="tx1">
                  <a:lumMod val="65000"/>
                  <a:lumOff val="35000"/>
                </a:schemeClr>
              </a:solidFill>
              <a:ea typeface="思源黑体 CN Medium" pitchFamily="34" charset="-122"/>
            </a:endParaRPr>
          </a:p>
        </p:txBody>
      </p:sp>
      <p:sp>
        <p:nvSpPr>
          <p:cNvPr id="20" name="文本框 19">
            <a:extLst>
              <a:ext uri="{FF2B5EF4-FFF2-40B4-BE49-F238E27FC236}">
                <a16:creationId xmlns:a16="http://schemas.microsoft.com/office/drawing/2014/main" id="{31F2377C-E580-5B89-94B8-45A5DF701869}"/>
              </a:ext>
            </a:extLst>
          </p:cNvPr>
          <p:cNvSpPr txBox="1"/>
          <p:nvPr/>
        </p:nvSpPr>
        <p:spPr>
          <a:xfrm>
            <a:off x="245961" y="3493903"/>
            <a:ext cx="5358534" cy="584775"/>
          </a:xfrm>
          <a:prstGeom prst="rect">
            <a:avLst/>
          </a:prstGeom>
          <a:noFill/>
        </p:spPr>
        <p:txBody>
          <a:bodyPr wrap="square">
            <a:spAutoFit/>
          </a:bodyPr>
          <a:lstStyle/>
          <a:p>
            <a:r>
              <a:rPr lang="zh-CN" altLang="en-US" sz="1800" b="1" dirty="0">
                <a:ea typeface="思源黑体 CN Medium" pitchFamily="34" charset="-122"/>
              </a:rPr>
              <a:t>内置</a:t>
            </a:r>
            <a:r>
              <a:rPr lang="en-US" altLang="zh-CN" sz="1800" b="1" dirty="0">
                <a:ea typeface="思源黑体 CN Medium" pitchFamily="34" charset="-122"/>
              </a:rPr>
              <a:t>IMU</a:t>
            </a:r>
          </a:p>
          <a:p>
            <a:r>
              <a:rPr lang="zh-CN" altLang="en-US" sz="1400" dirty="0">
                <a:solidFill>
                  <a:schemeClr val="tx1">
                    <a:lumMod val="65000"/>
                    <a:lumOff val="35000"/>
                  </a:schemeClr>
                </a:solidFill>
                <a:ea typeface="思源黑体 CN Medium" pitchFamily="34" charset="-122"/>
              </a:rPr>
              <a:t>可订阅内置</a:t>
            </a:r>
            <a:r>
              <a:rPr lang="en-US" altLang="zh-CN" sz="1400" dirty="0">
                <a:solidFill>
                  <a:schemeClr val="tx1">
                    <a:lumMod val="65000"/>
                    <a:lumOff val="35000"/>
                  </a:schemeClr>
                </a:solidFill>
                <a:ea typeface="思源黑体 CN Medium" pitchFamily="34" charset="-122"/>
              </a:rPr>
              <a:t>IMU</a:t>
            </a:r>
            <a:r>
              <a:rPr lang="zh-CN" altLang="en-US" sz="1400" dirty="0">
                <a:solidFill>
                  <a:schemeClr val="tx1">
                    <a:lumMod val="65000"/>
                    <a:lumOff val="35000"/>
                  </a:schemeClr>
                </a:solidFill>
                <a:ea typeface="思源黑体 CN Medium" pitchFamily="34" charset="-122"/>
              </a:rPr>
              <a:t>陀螺仪数据，获取底盘姿态</a:t>
            </a:r>
            <a:endParaRPr lang="en-US" altLang="zh-CN" sz="1400" dirty="0">
              <a:solidFill>
                <a:schemeClr val="tx1">
                  <a:lumMod val="65000"/>
                  <a:lumOff val="35000"/>
                </a:schemeClr>
              </a:solidFill>
              <a:ea typeface="思源黑体 CN Medium" pitchFamily="34" charset="-122"/>
            </a:endParaRPr>
          </a:p>
        </p:txBody>
      </p:sp>
      <p:sp>
        <p:nvSpPr>
          <p:cNvPr id="26" name="文本框 25">
            <a:extLst>
              <a:ext uri="{FF2B5EF4-FFF2-40B4-BE49-F238E27FC236}">
                <a16:creationId xmlns:a16="http://schemas.microsoft.com/office/drawing/2014/main" id="{585381A9-F211-FD6A-2B76-6EAED8134A91}"/>
              </a:ext>
            </a:extLst>
          </p:cNvPr>
          <p:cNvSpPr txBox="1"/>
          <p:nvPr/>
        </p:nvSpPr>
        <p:spPr>
          <a:xfrm>
            <a:off x="268091" y="5755868"/>
            <a:ext cx="7172324" cy="369332"/>
          </a:xfrm>
          <a:prstGeom prst="rect">
            <a:avLst/>
          </a:prstGeom>
          <a:noFill/>
        </p:spPr>
        <p:txBody>
          <a:bodyPr wrap="square">
            <a:spAutoFit/>
          </a:bodyPr>
          <a:lstStyle/>
          <a:p>
            <a:r>
              <a:rPr lang="en-US" altLang="zh-CN" dirty="0"/>
              <a:t>RM SDK</a:t>
            </a:r>
            <a:r>
              <a:rPr lang="zh-CN" altLang="en-US" dirty="0"/>
              <a:t>：https://robomaster-dev.readthedocs.io/zh_CN/latest/index.html</a:t>
            </a:r>
          </a:p>
        </p:txBody>
      </p:sp>
      <p:sp>
        <p:nvSpPr>
          <p:cNvPr id="28" name="文本框 27">
            <a:extLst>
              <a:ext uri="{FF2B5EF4-FFF2-40B4-BE49-F238E27FC236}">
                <a16:creationId xmlns:a16="http://schemas.microsoft.com/office/drawing/2014/main" id="{78D913D9-4CDD-B2CF-7557-6FA1D738E2DC}"/>
              </a:ext>
            </a:extLst>
          </p:cNvPr>
          <p:cNvSpPr txBox="1"/>
          <p:nvPr/>
        </p:nvSpPr>
        <p:spPr>
          <a:xfrm>
            <a:off x="268091" y="4104262"/>
            <a:ext cx="7191374" cy="584775"/>
          </a:xfrm>
          <a:prstGeom prst="rect">
            <a:avLst/>
          </a:prstGeom>
          <a:noFill/>
        </p:spPr>
        <p:txBody>
          <a:bodyPr wrap="square">
            <a:spAutoFit/>
          </a:bodyPr>
          <a:lstStyle/>
          <a:p>
            <a:r>
              <a:rPr lang="en-US" altLang="zh-CN" sz="1800" b="1" dirty="0">
                <a:ea typeface="思源黑体 CN Medium" pitchFamily="34" charset="-122"/>
              </a:rPr>
              <a:t>FPV</a:t>
            </a:r>
            <a:r>
              <a:rPr lang="zh-CN" altLang="en-US" sz="1800" b="1" dirty="0">
                <a:ea typeface="思源黑体 CN Medium" pitchFamily="34" charset="-122"/>
              </a:rPr>
              <a:t>相机</a:t>
            </a:r>
            <a:endParaRPr lang="en-US" altLang="zh-CN" sz="1800" b="1" dirty="0">
              <a:ea typeface="思源黑体 CN Medium" pitchFamily="34" charset="-122"/>
            </a:endParaRPr>
          </a:p>
          <a:p>
            <a:r>
              <a:rPr lang="zh-CN" altLang="en-US" sz="1400" dirty="0">
                <a:solidFill>
                  <a:schemeClr val="tx1">
                    <a:lumMod val="65000"/>
                    <a:lumOff val="35000"/>
                  </a:schemeClr>
                </a:solidFill>
                <a:ea typeface="思源黑体 CN Medium" pitchFamily="34" charset="-122"/>
              </a:rPr>
              <a:t>大视角</a:t>
            </a:r>
            <a:r>
              <a:rPr lang="en-US" altLang="zh-CN" sz="1400" i="0" dirty="0">
                <a:solidFill>
                  <a:srgbClr val="3B3E40"/>
                </a:solidFill>
                <a:effectLst/>
                <a:latin typeface="inherit"/>
              </a:rPr>
              <a:t>120°</a:t>
            </a:r>
            <a:r>
              <a:rPr lang="zh-CN" altLang="en-US" sz="1400" i="0" dirty="0">
                <a:solidFill>
                  <a:schemeClr val="tx1">
                    <a:lumMod val="65000"/>
                    <a:lumOff val="35000"/>
                  </a:schemeClr>
                </a:solidFill>
                <a:effectLst/>
                <a:latin typeface="inherit"/>
                <a:ea typeface="思源黑体 CN Medium" pitchFamily="34" charset="-122"/>
              </a:rPr>
              <a:t>，实时图</a:t>
            </a:r>
            <a:r>
              <a:rPr lang="zh-CN" altLang="en-US" sz="1400" dirty="0">
                <a:solidFill>
                  <a:schemeClr val="tx1">
                    <a:lumMod val="65000"/>
                    <a:lumOff val="35000"/>
                  </a:schemeClr>
                </a:solidFill>
                <a:latin typeface="inherit"/>
                <a:ea typeface="思源黑体 CN Medium" pitchFamily="34" charset="-122"/>
              </a:rPr>
              <a:t>传</a:t>
            </a:r>
            <a:r>
              <a:rPr lang="en-US" altLang="zh-CN" sz="1400" dirty="0" err="1">
                <a:solidFill>
                  <a:schemeClr val="tx1">
                    <a:lumMod val="65000"/>
                    <a:lumOff val="35000"/>
                  </a:schemeClr>
                </a:solidFill>
                <a:latin typeface="inherit"/>
                <a:ea typeface="思源黑体 CN Medium" pitchFamily="34" charset="-122"/>
              </a:rPr>
              <a:t>720p</a:t>
            </a:r>
            <a:r>
              <a:rPr lang="en-US" altLang="zh-CN" sz="1400" dirty="0">
                <a:solidFill>
                  <a:schemeClr val="tx1">
                    <a:lumMod val="65000"/>
                    <a:lumOff val="35000"/>
                  </a:schemeClr>
                </a:solidFill>
                <a:latin typeface="inherit"/>
                <a:ea typeface="思源黑体 CN Medium" pitchFamily="34" charset="-122"/>
              </a:rPr>
              <a:t> @</a:t>
            </a:r>
            <a:r>
              <a:rPr lang="en-US" altLang="zh-CN" sz="1400" dirty="0" err="1">
                <a:solidFill>
                  <a:schemeClr val="tx1">
                    <a:lumMod val="65000"/>
                    <a:lumOff val="35000"/>
                  </a:schemeClr>
                </a:solidFill>
                <a:latin typeface="inherit"/>
                <a:ea typeface="思源黑体 CN Medium" pitchFamily="34" charset="-122"/>
              </a:rPr>
              <a:t>30fps</a:t>
            </a:r>
            <a:endParaRPr lang="en-US" altLang="zh-CN" sz="1400" dirty="0">
              <a:solidFill>
                <a:schemeClr val="tx1">
                  <a:lumMod val="65000"/>
                  <a:lumOff val="35000"/>
                </a:schemeClr>
              </a:solidFill>
              <a:latin typeface="inherit"/>
              <a:ea typeface="思源黑体 CN Medium" pitchFamily="34" charset="-122"/>
            </a:endParaRPr>
          </a:p>
        </p:txBody>
      </p:sp>
      <p:pic>
        <p:nvPicPr>
          <p:cNvPr id="33" name="图片 32">
            <a:extLst>
              <a:ext uri="{FF2B5EF4-FFF2-40B4-BE49-F238E27FC236}">
                <a16:creationId xmlns:a16="http://schemas.microsoft.com/office/drawing/2014/main" id="{7BF5DEBD-D093-1674-67E4-7B65AA604F93}"/>
              </a:ext>
            </a:extLst>
          </p:cNvPr>
          <p:cNvPicPr>
            <a:picLocks noChangeAspect="1"/>
          </p:cNvPicPr>
          <p:nvPr/>
        </p:nvPicPr>
        <p:blipFill>
          <a:blip r:embed="rId10"/>
          <a:stretch>
            <a:fillRect/>
          </a:stretch>
        </p:blipFill>
        <p:spPr>
          <a:xfrm>
            <a:off x="11101359" y="5330162"/>
            <a:ext cx="847061" cy="899235"/>
          </a:xfrm>
          <a:prstGeom prst="rect">
            <a:avLst/>
          </a:prstGeom>
        </p:spPr>
      </p:pic>
      <p:sp>
        <p:nvSpPr>
          <p:cNvPr id="34" name="文本框 33">
            <a:extLst>
              <a:ext uri="{FF2B5EF4-FFF2-40B4-BE49-F238E27FC236}">
                <a16:creationId xmlns:a16="http://schemas.microsoft.com/office/drawing/2014/main" id="{44681B81-E9B3-998E-4125-945B6BF0CCF4}"/>
              </a:ext>
            </a:extLst>
          </p:cNvPr>
          <p:cNvSpPr txBox="1"/>
          <p:nvPr/>
        </p:nvSpPr>
        <p:spPr>
          <a:xfrm>
            <a:off x="5736860" y="4796511"/>
            <a:ext cx="1874488" cy="307777"/>
          </a:xfrm>
          <a:prstGeom prst="rect">
            <a:avLst/>
          </a:prstGeom>
          <a:noFill/>
        </p:spPr>
        <p:txBody>
          <a:bodyPr wrap="none" rtlCol="0">
            <a:spAutoFit/>
          </a:bodyPr>
          <a:lstStyle/>
          <a:p>
            <a:r>
              <a:rPr lang="zh-CN" altLang="en-US" sz="1400" dirty="0">
                <a:solidFill>
                  <a:schemeClr val="tx1">
                    <a:lumMod val="65000"/>
                    <a:lumOff val="35000"/>
                  </a:schemeClr>
                </a:solidFill>
                <a:ea typeface="思源黑体 CN Regular" panose="020B0500000000000000"/>
              </a:rPr>
              <a:t>天途</a:t>
            </a:r>
            <a:r>
              <a:rPr lang="en-US" altLang="zh-CN" sz="1400" dirty="0">
                <a:solidFill>
                  <a:schemeClr val="tx1">
                    <a:lumMod val="65000"/>
                    <a:lumOff val="35000"/>
                  </a:schemeClr>
                </a:solidFill>
                <a:ea typeface="思源黑体 CN Regular" panose="020B0500000000000000"/>
              </a:rPr>
              <a:t>RM-BOX-A</a:t>
            </a:r>
            <a:r>
              <a:rPr lang="zh-CN" altLang="en-US" sz="1400" dirty="0">
                <a:solidFill>
                  <a:schemeClr val="tx1">
                    <a:lumMod val="65000"/>
                    <a:lumOff val="35000"/>
                  </a:schemeClr>
                </a:solidFill>
                <a:ea typeface="思源黑体 CN Regular" panose="020B0500000000000000"/>
              </a:rPr>
              <a:t>渲染图</a:t>
            </a:r>
          </a:p>
        </p:txBody>
      </p:sp>
      <p:sp>
        <p:nvSpPr>
          <p:cNvPr id="35" name="文本框 34">
            <a:extLst>
              <a:ext uri="{FF2B5EF4-FFF2-40B4-BE49-F238E27FC236}">
                <a16:creationId xmlns:a16="http://schemas.microsoft.com/office/drawing/2014/main" id="{7E775878-4CE5-262A-790D-A8076F59D5C7}"/>
              </a:ext>
            </a:extLst>
          </p:cNvPr>
          <p:cNvSpPr txBox="1"/>
          <p:nvPr/>
        </p:nvSpPr>
        <p:spPr>
          <a:xfrm>
            <a:off x="9070867" y="4791833"/>
            <a:ext cx="2030492" cy="307777"/>
          </a:xfrm>
          <a:prstGeom prst="rect">
            <a:avLst/>
          </a:prstGeom>
          <a:noFill/>
        </p:spPr>
        <p:txBody>
          <a:bodyPr wrap="none" rtlCol="0">
            <a:spAutoFit/>
          </a:bodyPr>
          <a:lstStyle/>
          <a:p>
            <a:r>
              <a:rPr lang="zh-CN" altLang="en-US" sz="1400" dirty="0">
                <a:solidFill>
                  <a:schemeClr val="tx1">
                    <a:lumMod val="65000"/>
                    <a:lumOff val="35000"/>
                  </a:schemeClr>
                </a:solidFill>
                <a:ea typeface="思源黑体 CN Regular" panose="020B0500000000000000"/>
              </a:rPr>
              <a:t>天途</a:t>
            </a:r>
            <a:r>
              <a:rPr lang="en-US" altLang="zh-CN" sz="1400" dirty="0">
                <a:solidFill>
                  <a:schemeClr val="tx1">
                    <a:lumMod val="65000"/>
                    <a:lumOff val="35000"/>
                  </a:schemeClr>
                </a:solidFill>
                <a:ea typeface="思源黑体 CN Regular" panose="020B0500000000000000"/>
              </a:rPr>
              <a:t>RM-BOX-A</a:t>
            </a:r>
            <a:r>
              <a:rPr lang="zh-CN" altLang="en-US" sz="1400" dirty="0">
                <a:solidFill>
                  <a:schemeClr val="tx1">
                    <a:lumMod val="65000"/>
                    <a:lumOff val="35000"/>
                  </a:schemeClr>
                </a:solidFill>
                <a:ea typeface="思源黑体 CN Regular" panose="020B0500000000000000"/>
              </a:rPr>
              <a:t>硬件框图</a:t>
            </a:r>
          </a:p>
        </p:txBody>
      </p:sp>
      <p:pic>
        <p:nvPicPr>
          <p:cNvPr id="37" name="图片 36">
            <a:extLst>
              <a:ext uri="{FF2B5EF4-FFF2-40B4-BE49-F238E27FC236}">
                <a16:creationId xmlns:a16="http://schemas.microsoft.com/office/drawing/2014/main" id="{91E0308C-AA9B-8679-9D98-3568F22311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30347" y="882748"/>
            <a:ext cx="4530938" cy="3959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2"/>
    </mc:Choice>
    <mc:Fallback xmlns="">
      <p:transition spd="slow" advTm="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5" descr="C:\Users\ZDC\Desktop\IMG_9119z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 y="6333595"/>
            <a:ext cx="12191999" cy="3242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239-64"/>
          <p:cNvPicPr>
            <a:picLocks noChangeAspect="1"/>
          </p:cNvPicPr>
          <p:nvPr>
            <p:custDataLst>
              <p:tags r:id="rId1"/>
            </p:custDataLst>
          </p:nvPr>
        </p:nvPicPr>
        <p:blipFill>
          <a:blip r:embed="rId8"/>
          <a:stretch>
            <a:fillRect/>
          </a:stretch>
        </p:blipFill>
        <p:spPr>
          <a:xfrm>
            <a:off x="9578340" y="206375"/>
            <a:ext cx="2276475" cy="609600"/>
          </a:xfrm>
          <a:prstGeom prst="rect">
            <a:avLst/>
          </a:prstGeom>
        </p:spPr>
      </p:pic>
      <p:sp>
        <p:nvSpPr>
          <p:cNvPr id="23" name="文本框 22"/>
          <p:cNvSpPr txBox="1"/>
          <p:nvPr>
            <p:custDataLst>
              <p:tags r:id="rId2"/>
            </p:custDataLst>
          </p:nvPr>
        </p:nvSpPr>
        <p:spPr>
          <a:xfrm>
            <a:off x="11049045" y="3272019"/>
            <a:ext cx="3295316" cy="757130"/>
          </a:xfrm>
          <a:prstGeom prst="rect">
            <a:avLst/>
          </a:prstGeom>
          <a:noFill/>
        </p:spPr>
        <p:txBody>
          <a:bodyPr wrap="square" rtlCol="0">
            <a:spAutoFit/>
            <a:scene3d>
              <a:camera prst="orthographicFront"/>
              <a:lightRig rig="threePt" dir="t"/>
            </a:scene3d>
            <a:sp3d contourW="12700"/>
          </a:bodyPr>
          <a:lstStyle/>
          <a:p>
            <a:pPr>
              <a:lnSpc>
                <a:spcPct val="120000"/>
              </a:lnSpc>
              <a:defRPr/>
            </a:pP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添加二级标题</a:t>
            </a:r>
            <a:endPar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a:lnSpc>
                <a:spcPct val="120000"/>
              </a:lnSpc>
              <a:defRPr/>
            </a:pPr>
            <a:endPar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rPr>
              <a:t> </a:t>
            </a:r>
          </a:p>
        </p:txBody>
      </p:sp>
      <p:sp>
        <p:nvSpPr>
          <p:cNvPr id="2" name="文本框 5"/>
          <p:cNvSpPr txBox="1"/>
          <p:nvPr>
            <p:custDataLst>
              <p:tags r:id="rId3"/>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比赛用车模</a:t>
            </a:r>
            <a:r>
              <a:rPr lang="en-US" altLang="zh-CN" sz="2800" dirty="0">
                <a:solidFill>
                  <a:schemeClr val="tx1">
                    <a:lumMod val="65000"/>
                    <a:lumOff val="35000"/>
                  </a:schemeClr>
                </a:solidFill>
                <a:latin typeface="思源黑体 CN Medium" pitchFamily="34" charset="-122"/>
                <a:ea typeface="思源黑体 CN Medium" pitchFamily="34" charset="-122"/>
              </a:rPr>
              <a:t>-</a:t>
            </a:r>
            <a:r>
              <a:rPr lang="zh-CN" altLang="en-US" sz="2800" dirty="0">
                <a:solidFill>
                  <a:schemeClr val="tx1">
                    <a:lumMod val="65000"/>
                    <a:lumOff val="35000"/>
                  </a:schemeClr>
                </a:solidFill>
                <a:latin typeface="思源黑体 CN Medium" pitchFamily="34" charset="-122"/>
                <a:ea typeface="思源黑体 CN Medium" pitchFamily="34" charset="-122"/>
              </a:rPr>
              <a:t>地面端</a:t>
            </a:r>
          </a:p>
        </p:txBody>
      </p:sp>
      <p:pic>
        <p:nvPicPr>
          <p:cNvPr id="6" name="图片 5">
            <a:extLst>
              <a:ext uri="{FF2B5EF4-FFF2-40B4-BE49-F238E27FC236}">
                <a16:creationId xmlns:a16="http://schemas.microsoft.com/office/drawing/2014/main" id="{91E8F330-43D2-6ED8-DA47-9665821EA00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3330" y="1952530"/>
            <a:ext cx="3862699" cy="2897024"/>
          </a:xfrm>
          <a:prstGeom prst="rect">
            <a:avLst/>
          </a:prstGeom>
        </p:spPr>
      </p:pic>
      <p:sp>
        <p:nvSpPr>
          <p:cNvPr id="4" name="文本框 3">
            <a:extLst>
              <a:ext uri="{FF2B5EF4-FFF2-40B4-BE49-F238E27FC236}">
                <a16:creationId xmlns:a16="http://schemas.microsoft.com/office/drawing/2014/main" id="{B9F96106-02D4-08F5-550A-4E8993422E5C}"/>
              </a:ext>
            </a:extLst>
          </p:cNvPr>
          <p:cNvSpPr txBox="1"/>
          <p:nvPr/>
        </p:nvSpPr>
        <p:spPr>
          <a:xfrm>
            <a:off x="268091" y="960066"/>
            <a:ext cx="7172324" cy="369332"/>
          </a:xfrm>
          <a:prstGeom prst="rect">
            <a:avLst/>
          </a:prstGeom>
          <a:noFill/>
        </p:spPr>
        <p:txBody>
          <a:bodyPr wrap="square">
            <a:spAutoFit/>
          </a:bodyPr>
          <a:lstStyle/>
          <a:p>
            <a:r>
              <a:rPr lang="zh-CN" altLang="en-US" sz="1800" b="1" dirty="0">
                <a:solidFill>
                  <a:schemeClr val="tx1">
                    <a:lumMod val="65000"/>
                    <a:lumOff val="35000"/>
                  </a:schemeClr>
                </a:solidFill>
                <a:ea typeface="思源黑体 CN Medium" pitchFamily="34" charset="-122"/>
              </a:rPr>
              <a:t>天途</a:t>
            </a:r>
            <a:r>
              <a:rPr lang="en-US" altLang="zh-CN" sz="1800" b="1" dirty="0">
                <a:solidFill>
                  <a:schemeClr val="tx1">
                    <a:lumMod val="65000"/>
                    <a:lumOff val="35000"/>
                  </a:schemeClr>
                </a:solidFill>
                <a:ea typeface="思源黑体 CN Medium" pitchFamily="34" charset="-122"/>
              </a:rPr>
              <a:t>RM-BOX-A</a:t>
            </a:r>
            <a:r>
              <a:rPr lang="zh-CN" altLang="en-US" sz="1800" b="1" dirty="0">
                <a:solidFill>
                  <a:schemeClr val="tx1">
                    <a:lumMod val="65000"/>
                    <a:lumOff val="35000"/>
                  </a:schemeClr>
                </a:solidFill>
                <a:ea typeface="思源黑体 CN Medium" pitchFamily="34" charset="-122"/>
              </a:rPr>
              <a:t>智能车 应用实例</a:t>
            </a:r>
            <a:endParaRPr lang="en-US" altLang="zh-CN" sz="1800" b="1" dirty="0">
              <a:solidFill>
                <a:schemeClr val="tx1">
                  <a:lumMod val="65000"/>
                  <a:lumOff val="35000"/>
                </a:schemeClr>
              </a:solidFill>
              <a:ea typeface="思源黑体 CN Medium" pitchFamily="34" charset="-122"/>
            </a:endParaRPr>
          </a:p>
        </p:txBody>
      </p:sp>
      <p:sp>
        <p:nvSpPr>
          <p:cNvPr id="7" name="文本框 6">
            <a:extLst>
              <a:ext uri="{FF2B5EF4-FFF2-40B4-BE49-F238E27FC236}">
                <a16:creationId xmlns:a16="http://schemas.microsoft.com/office/drawing/2014/main" id="{F77C8A26-63DC-FCD8-82B1-7C69BD4D6403}"/>
              </a:ext>
            </a:extLst>
          </p:cNvPr>
          <p:cNvSpPr txBox="1"/>
          <p:nvPr>
            <p:custDataLst>
              <p:tags r:id="rId4"/>
            </p:custDataLst>
          </p:nvPr>
        </p:nvSpPr>
        <p:spPr>
          <a:xfrm>
            <a:off x="3219097" y="-50947"/>
            <a:ext cx="1673864" cy="1323439"/>
          </a:xfrm>
          <a:prstGeom prst="rect">
            <a:avLst/>
          </a:prstGeom>
          <a:noFill/>
        </p:spPr>
        <p:txBody>
          <a:bodyPr wrap="square" rtlCol="0">
            <a:spAutoFit/>
          </a:bodyPr>
          <a:lstStyle/>
          <a:p>
            <a:pPr algn="ctr"/>
            <a:r>
              <a:rPr lang="en-US" altLang="zh-CN" sz="8000" b="1" i="1" dirty="0">
                <a:solidFill>
                  <a:schemeClr val="bg1">
                    <a:lumMod val="95000"/>
                  </a:schemeClr>
                </a:solidFill>
                <a:latin typeface="思源黑体 CN Medium" pitchFamily="34" charset="-122"/>
                <a:ea typeface="思源黑体 CN Medium" pitchFamily="34" charset="-122"/>
                <a:cs typeface="+mn-ea"/>
                <a:sym typeface="+mn-lt"/>
              </a:rPr>
              <a:t>01</a:t>
            </a:r>
            <a:endParaRPr lang="zh-CN" altLang="en-US" sz="8000" b="1" i="1" dirty="0">
              <a:solidFill>
                <a:schemeClr val="bg1">
                  <a:lumMod val="95000"/>
                </a:schemeClr>
              </a:solidFill>
              <a:latin typeface="思源黑体 CN Medium" pitchFamily="34" charset="-122"/>
              <a:ea typeface="思源黑体 CN Medium" pitchFamily="34" charset="-122"/>
              <a:cs typeface="+mn-ea"/>
              <a:sym typeface="+mn-lt"/>
            </a:endParaRPr>
          </a:p>
        </p:txBody>
      </p:sp>
      <p:sp>
        <p:nvSpPr>
          <p:cNvPr id="8" name="文本框 7">
            <a:extLst>
              <a:ext uri="{FF2B5EF4-FFF2-40B4-BE49-F238E27FC236}">
                <a16:creationId xmlns:a16="http://schemas.microsoft.com/office/drawing/2014/main" id="{D0EA9DEE-683D-89E6-C0E6-6AA83AAE2BD7}"/>
              </a:ext>
            </a:extLst>
          </p:cNvPr>
          <p:cNvSpPr txBox="1"/>
          <p:nvPr/>
        </p:nvSpPr>
        <p:spPr>
          <a:xfrm>
            <a:off x="1339849" y="5082110"/>
            <a:ext cx="1569660" cy="369332"/>
          </a:xfrm>
          <a:prstGeom prst="rect">
            <a:avLst/>
          </a:prstGeom>
          <a:noFill/>
        </p:spPr>
        <p:txBody>
          <a:bodyPr wrap="none" rtlCol="0">
            <a:spAutoFit/>
          </a:bodyPr>
          <a:lstStyle/>
          <a:p>
            <a:r>
              <a:rPr lang="zh-CN" altLang="en-US" dirty="0"/>
              <a:t>基础机械改造</a:t>
            </a:r>
          </a:p>
        </p:txBody>
      </p:sp>
      <p:sp>
        <p:nvSpPr>
          <p:cNvPr id="12" name="文本框 11">
            <a:extLst>
              <a:ext uri="{FF2B5EF4-FFF2-40B4-BE49-F238E27FC236}">
                <a16:creationId xmlns:a16="http://schemas.microsoft.com/office/drawing/2014/main" id="{32090D3A-75B1-9928-2EFE-48758E0B773E}"/>
              </a:ext>
            </a:extLst>
          </p:cNvPr>
          <p:cNvSpPr txBox="1"/>
          <p:nvPr/>
        </p:nvSpPr>
        <p:spPr>
          <a:xfrm>
            <a:off x="8118243" y="5082110"/>
            <a:ext cx="2400016" cy="369332"/>
          </a:xfrm>
          <a:prstGeom prst="rect">
            <a:avLst/>
          </a:prstGeom>
          <a:noFill/>
        </p:spPr>
        <p:txBody>
          <a:bodyPr wrap="none" rtlCol="0">
            <a:spAutoFit/>
          </a:bodyPr>
          <a:lstStyle/>
          <a:p>
            <a:r>
              <a:rPr lang="zh-CN" altLang="en-US" dirty="0"/>
              <a:t>室内环境</a:t>
            </a:r>
            <a:r>
              <a:rPr lang="en-US" altLang="zh-CN" dirty="0"/>
              <a:t>SLAM</a:t>
            </a:r>
            <a:r>
              <a:rPr lang="zh-CN" altLang="en-US" dirty="0"/>
              <a:t>与导航</a:t>
            </a:r>
          </a:p>
        </p:txBody>
      </p:sp>
      <p:cxnSp>
        <p:nvCxnSpPr>
          <p:cNvPr id="14" name="直接箭头连接符 13">
            <a:extLst>
              <a:ext uri="{FF2B5EF4-FFF2-40B4-BE49-F238E27FC236}">
                <a16:creationId xmlns:a16="http://schemas.microsoft.com/office/drawing/2014/main" id="{2FFF7EA7-CE6B-02FC-98E7-A20F40227F6B}"/>
              </a:ext>
            </a:extLst>
          </p:cNvPr>
          <p:cNvCxnSpPr/>
          <p:nvPr/>
        </p:nvCxnSpPr>
        <p:spPr>
          <a:xfrm>
            <a:off x="4502220" y="3562528"/>
            <a:ext cx="110143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9573525-FE19-567F-6579-2A9BCABB3FD2}"/>
              </a:ext>
            </a:extLst>
          </p:cNvPr>
          <p:cNvSpPr txBox="1"/>
          <p:nvPr/>
        </p:nvSpPr>
        <p:spPr>
          <a:xfrm>
            <a:off x="4248442" y="2685365"/>
            <a:ext cx="1826141" cy="1754326"/>
          </a:xfrm>
          <a:prstGeom prst="rect">
            <a:avLst/>
          </a:prstGeom>
          <a:noFill/>
        </p:spPr>
        <p:txBody>
          <a:bodyPr wrap="none" rtlCol="0">
            <a:spAutoFit/>
          </a:bodyPr>
          <a:lstStyle/>
          <a:p>
            <a:r>
              <a:rPr lang="zh-CN" altLang="en-US" dirty="0"/>
              <a:t>加入传感器</a:t>
            </a:r>
            <a:endParaRPr lang="en-US" altLang="zh-CN" dirty="0"/>
          </a:p>
          <a:p>
            <a:r>
              <a:rPr lang="zh-CN" altLang="en-US" dirty="0"/>
              <a:t>二维激光雷达</a:t>
            </a:r>
            <a:endParaRPr lang="en-US" altLang="zh-CN" dirty="0"/>
          </a:p>
          <a:p>
            <a:endParaRPr lang="en-US" altLang="zh-CN" dirty="0"/>
          </a:p>
          <a:p>
            <a:endParaRPr lang="en-US" altLang="zh-CN" dirty="0"/>
          </a:p>
          <a:p>
            <a:r>
              <a:rPr lang="en-US" altLang="zh-CN" dirty="0"/>
              <a:t>ROS</a:t>
            </a:r>
            <a:r>
              <a:rPr lang="zh-CN" altLang="en-US" dirty="0"/>
              <a:t>机器人系统</a:t>
            </a:r>
            <a:endParaRPr lang="en-US" altLang="zh-CN" dirty="0"/>
          </a:p>
          <a:p>
            <a:r>
              <a:rPr lang="en-US" altLang="zh-CN" dirty="0"/>
              <a:t>SLAM</a:t>
            </a:r>
            <a:r>
              <a:rPr lang="zh-CN" altLang="en-US" dirty="0"/>
              <a:t>、</a:t>
            </a:r>
            <a:r>
              <a:rPr lang="en-US" altLang="zh-CN" dirty="0"/>
              <a:t>TEB</a:t>
            </a:r>
            <a:r>
              <a:rPr lang="zh-CN" altLang="en-US" dirty="0"/>
              <a:t>导航</a:t>
            </a:r>
          </a:p>
        </p:txBody>
      </p:sp>
      <p:sp>
        <p:nvSpPr>
          <p:cNvPr id="17" name="文本框 16">
            <a:extLst>
              <a:ext uri="{FF2B5EF4-FFF2-40B4-BE49-F238E27FC236}">
                <a16:creationId xmlns:a16="http://schemas.microsoft.com/office/drawing/2014/main" id="{8DBD65CB-7325-62F2-FE0B-A7E4B9587FB4}"/>
              </a:ext>
            </a:extLst>
          </p:cNvPr>
          <p:cNvSpPr txBox="1"/>
          <p:nvPr/>
        </p:nvSpPr>
        <p:spPr>
          <a:xfrm>
            <a:off x="193330" y="5751887"/>
            <a:ext cx="7170820" cy="369332"/>
          </a:xfrm>
          <a:prstGeom prst="rect">
            <a:avLst/>
          </a:prstGeom>
          <a:noFill/>
        </p:spPr>
        <p:txBody>
          <a:bodyPr wrap="square">
            <a:spAutoFit/>
          </a:bodyPr>
          <a:lstStyle/>
          <a:p>
            <a:r>
              <a:rPr lang="en-US" altLang="zh-CN" dirty="0"/>
              <a:t>ROS-SDK : </a:t>
            </a:r>
            <a:r>
              <a:rPr lang="zh-CN" altLang="en-US" dirty="0"/>
              <a:t>https://github.com/LebinLiang/rmep_base</a:t>
            </a:r>
          </a:p>
        </p:txBody>
      </p:sp>
      <p:pic>
        <p:nvPicPr>
          <p:cNvPr id="19" name="图片 18">
            <a:extLst>
              <a:ext uri="{FF2B5EF4-FFF2-40B4-BE49-F238E27FC236}">
                <a16:creationId xmlns:a16="http://schemas.microsoft.com/office/drawing/2014/main" id="{875DD6C6-6D05-2FD9-2FD8-898C6C1BF4D8}"/>
              </a:ext>
            </a:extLst>
          </p:cNvPr>
          <p:cNvPicPr>
            <a:picLocks noChangeAspect="1"/>
          </p:cNvPicPr>
          <p:nvPr/>
        </p:nvPicPr>
        <p:blipFill>
          <a:blip r:embed="rId10"/>
          <a:stretch>
            <a:fillRect/>
          </a:stretch>
        </p:blipFill>
        <p:spPr>
          <a:xfrm>
            <a:off x="11049045" y="5292446"/>
            <a:ext cx="949625" cy="918882"/>
          </a:xfrm>
          <a:prstGeom prst="rect">
            <a:avLst/>
          </a:prstGeom>
        </p:spPr>
      </p:pic>
      <p:pic>
        <p:nvPicPr>
          <p:cNvPr id="9" name="图片 8">
            <a:extLst>
              <a:ext uri="{FF2B5EF4-FFF2-40B4-BE49-F238E27FC236}">
                <a16:creationId xmlns:a16="http://schemas.microsoft.com/office/drawing/2014/main" id="{5BEA91D1-A802-E20F-6090-37218A3CF1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5630" y="1952531"/>
            <a:ext cx="5311209" cy="2897023"/>
          </a:xfrm>
          <a:prstGeom prst="rect">
            <a:avLst/>
          </a:prstGeom>
        </p:spPr>
      </p:pic>
    </p:spTree>
    <p:extLst>
      <p:ext uri="{BB962C8B-B14F-4D97-AF65-F5344CB8AC3E}">
        <p14:creationId xmlns:p14="http://schemas.microsoft.com/office/powerpoint/2010/main" val="3011337144"/>
      </p:ext>
    </p:extLst>
  </p:cSld>
  <p:clrMapOvr>
    <a:masterClrMapping/>
  </p:clrMapOvr>
  <mc:AlternateContent xmlns:mc="http://schemas.openxmlformats.org/markup-compatibility/2006" xmlns:p14="http://schemas.microsoft.com/office/powerpoint/2010/main">
    <mc:Choice Requires="p14">
      <p:transition spd="slow" p14:dur="2000" advTm="3502"/>
    </mc:Choice>
    <mc:Fallback xmlns="">
      <p:transition spd="slow" advTm="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5" descr="C:\Users\ZDC\Desktop\IMG_9119z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 y="6333595"/>
            <a:ext cx="12191999" cy="3242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239-64"/>
          <p:cNvPicPr>
            <a:picLocks noChangeAspect="1"/>
          </p:cNvPicPr>
          <p:nvPr>
            <p:custDataLst>
              <p:tags r:id="rId1"/>
            </p:custDataLst>
          </p:nvPr>
        </p:nvPicPr>
        <p:blipFill>
          <a:blip r:embed="rId8"/>
          <a:stretch>
            <a:fillRect/>
          </a:stretch>
        </p:blipFill>
        <p:spPr>
          <a:xfrm>
            <a:off x="9578340" y="206375"/>
            <a:ext cx="2276475" cy="609600"/>
          </a:xfrm>
          <a:prstGeom prst="rect">
            <a:avLst/>
          </a:prstGeom>
        </p:spPr>
      </p:pic>
      <p:sp>
        <p:nvSpPr>
          <p:cNvPr id="23" name="文本框 22"/>
          <p:cNvSpPr txBox="1"/>
          <p:nvPr>
            <p:custDataLst>
              <p:tags r:id="rId2"/>
            </p:custDataLst>
          </p:nvPr>
        </p:nvSpPr>
        <p:spPr>
          <a:xfrm>
            <a:off x="11049045" y="3272019"/>
            <a:ext cx="3295316" cy="757130"/>
          </a:xfrm>
          <a:prstGeom prst="rect">
            <a:avLst/>
          </a:prstGeom>
          <a:noFill/>
        </p:spPr>
        <p:txBody>
          <a:bodyPr wrap="square" rtlCol="0">
            <a:spAutoFit/>
            <a:scene3d>
              <a:camera prst="orthographicFront"/>
              <a:lightRig rig="threePt" dir="t"/>
            </a:scene3d>
            <a:sp3d contourW="12700"/>
          </a:bodyPr>
          <a:lstStyle/>
          <a:p>
            <a:pPr>
              <a:lnSpc>
                <a:spcPct val="120000"/>
              </a:lnSpc>
              <a:defRPr/>
            </a:pPr>
            <a:r>
              <a:rPr lang="zh-CN" altLang="en-US" sz="1200" dirty="0">
                <a:solidFill>
                  <a:schemeClr val="bg1"/>
                </a:solidFill>
                <a:latin typeface="思源黑体 CN Regular" panose="020B0500000000000000" pitchFamily="34" charset="-122"/>
                <a:ea typeface="思源黑体 CN Regular" panose="020B0500000000000000" pitchFamily="34" charset="-122"/>
                <a:cs typeface="+mn-ea"/>
                <a:sym typeface="+mn-lt"/>
              </a:rPr>
              <a:t>添加二级标题</a:t>
            </a:r>
            <a:endPar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a:lnSpc>
                <a:spcPct val="120000"/>
              </a:lnSpc>
              <a:defRPr/>
            </a:pPr>
            <a:endPar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rPr>
              <a:t> </a:t>
            </a:r>
          </a:p>
        </p:txBody>
      </p:sp>
      <p:sp>
        <p:nvSpPr>
          <p:cNvPr id="32" name="文本框 31"/>
          <p:cNvSpPr txBox="1"/>
          <p:nvPr>
            <p:custDataLst>
              <p:tags r:id="rId3"/>
            </p:custDataLst>
          </p:nvPr>
        </p:nvSpPr>
        <p:spPr>
          <a:xfrm>
            <a:off x="3174010" y="154255"/>
            <a:ext cx="1673864" cy="1323439"/>
          </a:xfrm>
          <a:prstGeom prst="rect">
            <a:avLst/>
          </a:prstGeom>
          <a:noFill/>
        </p:spPr>
        <p:txBody>
          <a:bodyPr wrap="square" rtlCol="0">
            <a:spAutoFit/>
          </a:bodyPr>
          <a:lstStyle/>
          <a:p>
            <a:pPr algn="ctr"/>
            <a:r>
              <a:rPr lang="en-US" altLang="zh-CN" sz="8000" b="1" i="1" dirty="0">
                <a:solidFill>
                  <a:schemeClr val="bg1"/>
                </a:solidFill>
                <a:latin typeface="思源黑体 CN Medium" pitchFamily="34" charset="-122"/>
                <a:ea typeface="思源黑体 CN Medium" pitchFamily="34" charset="-122"/>
                <a:cs typeface="+mn-ea"/>
                <a:sym typeface="+mn-lt"/>
              </a:rPr>
              <a:t>01</a:t>
            </a:r>
            <a:endParaRPr lang="zh-CN" altLang="en-US" sz="8000" b="1" i="1" dirty="0">
              <a:solidFill>
                <a:schemeClr val="bg1"/>
              </a:solidFill>
              <a:latin typeface="思源黑体 CN Medium" pitchFamily="34" charset="-122"/>
              <a:ea typeface="思源黑体 CN Medium" pitchFamily="34" charset="-122"/>
              <a:cs typeface="+mn-ea"/>
              <a:sym typeface="+mn-lt"/>
            </a:endParaRPr>
          </a:p>
        </p:txBody>
      </p:sp>
      <p:sp>
        <p:nvSpPr>
          <p:cNvPr id="2" name="文本框 5"/>
          <p:cNvSpPr txBox="1"/>
          <p:nvPr>
            <p:custDataLst>
              <p:tags r:id="rId4"/>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比赛用车模</a:t>
            </a:r>
            <a:r>
              <a:rPr lang="en-US" altLang="zh-CN" sz="2800" dirty="0">
                <a:solidFill>
                  <a:schemeClr val="tx1">
                    <a:lumMod val="65000"/>
                    <a:lumOff val="35000"/>
                  </a:schemeClr>
                </a:solidFill>
                <a:latin typeface="思源黑体 CN Medium" pitchFamily="34" charset="-122"/>
                <a:ea typeface="思源黑体 CN Medium" pitchFamily="34" charset="-122"/>
              </a:rPr>
              <a:t>-</a:t>
            </a:r>
            <a:r>
              <a:rPr lang="zh-CN" altLang="en-US" sz="2800" dirty="0">
                <a:solidFill>
                  <a:schemeClr val="tx1">
                    <a:lumMod val="65000"/>
                    <a:lumOff val="35000"/>
                  </a:schemeClr>
                </a:solidFill>
                <a:latin typeface="思源黑体 CN Medium" pitchFamily="34" charset="-122"/>
                <a:ea typeface="思源黑体 CN Medium" pitchFamily="34" charset="-122"/>
              </a:rPr>
              <a:t>天空端</a:t>
            </a:r>
          </a:p>
        </p:txBody>
      </p:sp>
      <p:sp>
        <p:nvSpPr>
          <p:cNvPr id="4" name="文本框 3">
            <a:extLst>
              <a:ext uri="{FF2B5EF4-FFF2-40B4-BE49-F238E27FC236}">
                <a16:creationId xmlns:a16="http://schemas.microsoft.com/office/drawing/2014/main" id="{B9F96106-02D4-08F5-550A-4E8993422E5C}"/>
              </a:ext>
            </a:extLst>
          </p:cNvPr>
          <p:cNvSpPr txBox="1"/>
          <p:nvPr/>
        </p:nvSpPr>
        <p:spPr>
          <a:xfrm>
            <a:off x="268091" y="960066"/>
            <a:ext cx="7172324" cy="369332"/>
          </a:xfrm>
          <a:prstGeom prst="rect">
            <a:avLst/>
          </a:prstGeom>
          <a:noFill/>
        </p:spPr>
        <p:txBody>
          <a:bodyPr wrap="square">
            <a:spAutoFit/>
          </a:bodyPr>
          <a:lstStyle/>
          <a:p>
            <a:r>
              <a:rPr lang="zh-CN" altLang="en-US" sz="1800" b="1" dirty="0">
                <a:solidFill>
                  <a:schemeClr val="tx1">
                    <a:lumMod val="65000"/>
                    <a:lumOff val="35000"/>
                  </a:schemeClr>
                </a:solidFill>
                <a:ea typeface="思源黑体 CN Medium" pitchFamily="34" charset="-122"/>
              </a:rPr>
              <a:t>天途</a:t>
            </a:r>
            <a:r>
              <a:rPr lang="en-US" altLang="zh-CN" sz="1800" b="1" dirty="0" err="1">
                <a:solidFill>
                  <a:schemeClr val="tx1">
                    <a:lumMod val="65000"/>
                    <a:lumOff val="35000"/>
                  </a:schemeClr>
                </a:solidFill>
                <a:ea typeface="思源黑体 CN Medium" pitchFamily="34" charset="-122"/>
              </a:rPr>
              <a:t>M3</a:t>
            </a:r>
            <a:r>
              <a:rPr lang="en-US" altLang="zh-CN" sz="1800" b="1" dirty="0">
                <a:solidFill>
                  <a:schemeClr val="tx1">
                    <a:lumMod val="65000"/>
                    <a:lumOff val="35000"/>
                  </a:schemeClr>
                </a:solidFill>
                <a:ea typeface="思源黑体 CN Medium" pitchFamily="34" charset="-122"/>
              </a:rPr>
              <a:t>-BOX</a:t>
            </a:r>
            <a:r>
              <a:rPr lang="zh-CN" altLang="en-US" sz="1800" b="1" dirty="0">
                <a:solidFill>
                  <a:schemeClr val="tx1">
                    <a:lumMod val="65000"/>
                    <a:lumOff val="35000"/>
                  </a:schemeClr>
                </a:solidFill>
                <a:ea typeface="思源黑体 CN Medium" pitchFamily="34" charset="-122"/>
              </a:rPr>
              <a:t>无人机</a:t>
            </a:r>
            <a:endParaRPr lang="en-US" altLang="zh-CN" sz="1800" b="1" dirty="0">
              <a:solidFill>
                <a:schemeClr val="tx1">
                  <a:lumMod val="65000"/>
                  <a:lumOff val="35000"/>
                </a:schemeClr>
              </a:solidFill>
              <a:ea typeface="思源黑体 CN Medium" pitchFamily="34" charset="-122"/>
            </a:endParaRPr>
          </a:p>
        </p:txBody>
      </p:sp>
      <p:pic>
        <p:nvPicPr>
          <p:cNvPr id="3074" name="Picture 2">
            <a:extLst>
              <a:ext uri="{FF2B5EF4-FFF2-40B4-BE49-F238E27FC236}">
                <a16:creationId xmlns:a16="http://schemas.microsoft.com/office/drawing/2014/main" id="{6AFE8798-1755-23CA-8298-9E99EF65430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225" b="89668" l="5625" r="94125">
                        <a14:foregroundMark x1="11375" y1="59779" x2="11375" y2="59779"/>
                        <a14:foregroundMark x1="11375" y1="59779" x2="5625" y2="42066"/>
                        <a14:foregroundMark x1="5625" y1="42066" x2="8500" y2="33210"/>
                        <a14:foregroundMark x1="11375" y1="59041" x2="17250" y2="81919"/>
                        <a14:foregroundMark x1="17250" y1="81919" x2="26250" y2="85609"/>
                        <a14:foregroundMark x1="26250" y1="85609" x2="20000" y2="68635"/>
                        <a14:foregroundMark x1="20000" y1="68635" x2="14125" y2="39114"/>
                        <a14:foregroundMark x1="14125" y1="39114" x2="23625" y2="40590"/>
                        <a14:foregroundMark x1="23625" y1="40590" x2="31000" y2="22140"/>
                        <a14:foregroundMark x1="31000" y1="22140" x2="39750" y2="23616"/>
                        <a14:foregroundMark x1="39750" y1="23616" x2="38500" y2="35055"/>
                        <a14:foregroundMark x1="32750" y1="22509" x2="24625" y2="15498"/>
                        <a14:foregroundMark x1="24625" y1="15498" x2="23750" y2="21033"/>
                        <a14:foregroundMark x1="24375" y1="14391" x2="19875" y2="16236"/>
                        <a14:foregroundMark x1="66875" y1="39114" x2="72125" y2="40590"/>
                        <a14:foregroundMark x1="56500" y1="71956" x2="48875" y2="57565"/>
                        <a14:foregroundMark x1="48875" y1="57565" x2="58750" y2="33210"/>
                        <a14:foregroundMark x1="58750" y1="33210" x2="67250" y2="26568"/>
                        <a14:foregroundMark x1="67250" y1="26568" x2="64750" y2="30996"/>
                        <a14:foregroundMark x1="75500" y1="41328" x2="83250" y2="28044"/>
                        <a14:foregroundMark x1="83250" y1="28044" x2="90000" y2="48339"/>
                        <a14:foregroundMark x1="90000" y1="48339" x2="91375" y2="73063"/>
                        <a14:foregroundMark x1="91375" y1="73063" x2="77250" y2="50185"/>
                        <a14:foregroundMark x1="94125" y1="53137" x2="92250" y2="73432"/>
                        <a14:foregroundMark x1="66250" y1="24354" x2="61500" y2="29151"/>
                        <a14:foregroundMark x1="59000" y1="74539" x2="55250" y2="71956"/>
                        <a14:foregroundMark x1="78625" y1="32841" x2="73000" y2="23985"/>
                        <a14:foregroundMark x1="72750" y1="28413" x2="68125" y2="28782"/>
                        <a14:foregroundMark x1="73875" y1="26937" x2="81375" y2="28044"/>
                        <a14:foregroundMark x1="81250" y1="26937" x2="73375" y2="25092"/>
                        <a14:foregroundMark x1="9250" y1="29889" x2="7875" y2="35055"/>
                        <a14:foregroundMark x1="19250" y1="15498" x2="22750" y2="15129"/>
                        <a14:foregroundMark x1="33875" y1="74908" x2="31750" y2="77860"/>
                        <a14:foregroundMark x1="34875" y1="73063" x2="32125" y2="85609"/>
                        <a14:foregroundMark x1="32750" y1="83026" x2="28250" y2="85978"/>
                        <a14:foregroundMark x1="15250" y1="39114" x2="8250" y2="32472"/>
                      </a14:backgroundRemoval>
                    </a14:imgEffect>
                  </a14:imgLayer>
                </a14:imgProps>
              </a:ext>
              <a:ext uri="{28A0092B-C50C-407E-A947-70E740481C1C}">
                <a14:useLocalDpi xmlns:a14="http://schemas.microsoft.com/office/drawing/2010/main" val="0"/>
              </a:ext>
            </a:extLst>
          </a:blip>
          <a:srcRect/>
          <a:stretch>
            <a:fillRect/>
          </a:stretch>
        </p:blipFill>
        <p:spPr bwMode="auto">
          <a:xfrm>
            <a:off x="5230977" y="1574069"/>
            <a:ext cx="6623838" cy="224444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7BA3571-0F70-CE2E-0D3C-58B0724D766D}"/>
              </a:ext>
            </a:extLst>
          </p:cNvPr>
          <p:cNvSpPr txBox="1"/>
          <p:nvPr/>
        </p:nvSpPr>
        <p:spPr>
          <a:xfrm>
            <a:off x="268091" y="1440271"/>
            <a:ext cx="7172324" cy="369332"/>
          </a:xfrm>
          <a:prstGeom prst="rect">
            <a:avLst/>
          </a:prstGeom>
          <a:noFill/>
        </p:spPr>
        <p:txBody>
          <a:bodyPr wrap="square">
            <a:spAutoFit/>
          </a:bodyPr>
          <a:lstStyle/>
          <a:p>
            <a:r>
              <a:rPr lang="zh-CN" altLang="en-US" sz="1800" dirty="0">
                <a:solidFill>
                  <a:schemeClr val="tx1">
                    <a:lumMod val="65000"/>
                    <a:lumOff val="35000"/>
                  </a:schemeClr>
                </a:solidFill>
                <a:ea typeface="思源黑体 CN Medium" pitchFamily="34" charset="-122"/>
              </a:rPr>
              <a:t>相关配置：</a:t>
            </a:r>
            <a:endParaRPr lang="zh-CN" altLang="en-US" dirty="0"/>
          </a:p>
        </p:txBody>
      </p:sp>
      <p:sp>
        <p:nvSpPr>
          <p:cNvPr id="9" name="文本框 8">
            <a:extLst>
              <a:ext uri="{FF2B5EF4-FFF2-40B4-BE49-F238E27FC236}">
                <a16:creationId xmlns:a16="http://schemas.microsoft.com/office/drawing/2014/main" id="{BD7494EA-99B9-8EFF-A618-871DDB77008E}"/>
              </a:ext>
            </a:extLst>
          </p:cNvPr>
          <p:cNvSpPr txBox="1"/>
          <p:nvPr/>
        </p:nvSpPr>
        <p:spPr>
          <a:xfrm>
            <a:off x="245961" y="1921655"/>
            <a:ext cx="5054110" cy="1477328"/>
          </a:xfrm>
          <a:prstGeom prst="rect">
            <a:avLst/>
          </a:prstGeom>
          <a:noFill/>
        </p:spPr>
        <p:txBody>
          <a:bodyPr wrap="square" rtlCol="0">
            <a:spAutoFit/>
          </a:bodyPr>
          <a:lstStyle/>
          <a:p>
            <a:r>
              <a:rPr lang="zh-CN" altLang="en-US" sz="2000" b="1" dirty="0">
                <a:solidFill>
                  <a:schemeClr val="tx1">
                    <a:lumMod val="65000"/>
                    <a:lumOff val="35000"/>
                  </a:schemeClr>
                </a:solidFill>
                <a:ea typeface="思源黑体 CN Medium" pitchFamily="34" charset="-122"/>
              </a:rPr>
              <a:t>定制版 </a:t>
            </a:r>
            <a:r>
              <a:rPr lang="en-US" altLang="zh-CN" sz="2000" b="1" dirty="0">
                <a:solidFill>
                  <a:schemeClr val="tx1">
                    <a:lumMod val="65000"/>
                    <a:lumOff val="35000"/>
                  </a:schemeClr>
                </a:solidFill>
                <a:ea typeface="思源黑体 CN Medium" pitchFamily="34" charset="-122"/>
              </a:rPr>
              <a:t>DJI MAVIC </a:t>
            </a:r>
            <a:r>
              <a:rPr lang="en-US" altLang="zh-CN" sz="2000" b="1" dirty="0" err="1">
                <a:solidFill>
                  <a:schemeClr val="tx1">
                    <a:lumMod val="65000"/>
                    <a:lumOff val="35000"/>
                  </a:schemeClr>
                </a:solidFill>
                <a:ea typeface="思源黑体 CN Medium" pitchFamily="34" charset="-122"/>
              </a:rPr>
              <a:t>3E</a:t>
            </a:r>
            <a:endParaRPr lang="en-US" altLang="zh-CN" sz="2000" b="1" dirty="0">
              <a:solidFill>
                <a:schemeClr val="tx1">
                  <a:lumMod val="65000"/>
                  <a:lumOff val="35000"/>
                </a:schemeClr>
              </a:solidFill>
              <a:ea typeface="思源黑体 CN Medium" pitchFamily="34" charset="-122"/>
            </a:endParaRPr>
          </a:p>
          <a:p>
            <a:r>
              <a:rPr lang="en-US" altLang="zh-CN" sz="1400" dirty="0">
                <a:solidFill>
                  <a:schemeClr val="tx1">
                    <a:lumMod val="65000"/>
                    <a:lumOff val="35000"/>
                  </a:schemeClr>
                </a:solidFill>
                <a:ea typeface="思源黑体 CN Medium" pitchFamily="34" charset="-122"/>
              </a:rPr>
              <a:t>      </a:t>
            </a:r>
            <a:r>
              <a:rPr lang="zh-CN" altLang="en-US" sz="1400" dirty="0">
                <a:solidFill>
                  <a:schemeClr val="tx1">
                    <a:lumMod val="65000"/>
                    <a:lumOff val="35000"/>
                  </a:schemeClr>
                </a:solidFill>
                <a:ea typeface="思源黑体 CN Medium" pitchFamily="34" charset="-122"/>
              </a:rPr>
              <a:t>机身配备鱼眼镜头，可实现无盲区全向感知。还支持设置告警和刹停距离，灵活应对不同作业需求。云台配备广角相机、变焦相机，使用测绘及巡检作业。</a:t>
            </a:r>
            <a:endParaRPr lang="en-US" altLang="zh-CN" sz="1400" dirty="0">
              <a:solidFill>
                <a:schemeClr val="tx1">
                  <a:lumMod val="65000"/>
                  <a:lumOff val="35000"/>
                </a:schemeClr>
              </a:solidFill>
              <a:ea typeface="思源黑体 CN Medium" pitchFamily="34" charset="-122"/>
            </a:endParaRPr>
          </a:p>
          <a:p>
            <a:r>
              <a:rPr lang="zh-CN" altLang="en-US" sz="1400" dirty="0">
                <a:solidFill>
                  <a:schemeClr val="tx1">
                    <a:lumMod val="65000"/>
                    <a:lumOff val="35000"/>
                  </a:schemeClr>
                </a:solidFill>
                <a:ea typeface="思源黑体 CN Medium" pitchFamily="34" charset="-122"/>
              </a:rPr>
              <a:t>      具备</a:t>
            </a:r>
            <a:r>
              <a:rPr lang="en-US" altLang="zh-CN" sz="1400" dirty="0" err="1">
                <a:solidFill>
                  <a:schemeClr val="tx1">
                    <a:lumMod val="65000"/>
                    <a:lumOff val="35000"/>
                  </a:schemeClr>
                </a:solidFill>
                <a:ea typeface="思源黑体 CN Medium" pitchFamily="34" charset="-122"/>
              </a:rPr>
              <a:t>PSDK</a:t>
            </a:r>
            <a:r>
              <a:rPr lang="zh-CN" altLang="en-US" sz="1400" dirty="0">
                <a:solidFill>
                  <a:schemeClr val="tx1">
                    <a:lumMod val="65000"/>
                    <a:lumOff val="35000"/>
                  </a:schemeClr>
                </a:solidFill>
                <a:ea typeface="思源黑体 CN Medium" pitchFamily="34" charset="-122"/>
              </a:rPr>
              <a:t>统一接口，方便第三方硬件设备接入。耐用机身，可应对长时间作业挑战。</a:t>
            </a:r>
          </a:p>
        </p:txBody>
      </p:sp>
      <p:sp>
        <p:nvSpPr>
          <p:cNvPr id="11" name="文本框 10">
            <a:extLst>
              <a:ext uri="{FF2B5EF4-FFF2-40B4-BE49-F238E27FC236}">
                <a16:creationId xmlns:a16="http://schemas.microsoft.com/office/drawing/2014/main" id="{C44E7848-EC53-7A3C-059E-192ED6DCA0F0}"/>
              </a:ext>
            </a:extLst>
          </p:cNvPr>
          <p:cNvSpPr txBox="1"/>
          <p:nvPr/>
        </p:nvSpPr>
        <p:spPr>
          <a:xfrm>
            <a:off x="245961" y="3534699"/>
            <a:ext cx="5221966" cy="369332"/>
          </a:xfrm>
          <a:prstGeom prst="rect">
            <a:avLst/>
          </a:prstGeom>
          <a:noFill/>
        </p:spPr>
        <p:txBody>
          <a:bodyPr wrap="square">
            <a:spAutoFit/>
          </a:bodyPr>
          <a:lstStyle/>
          <a:p>
            <a:r>
              <a:rPr lang="zh-CN" altLang="en-US" b="1" dirty="0">
                <a:solidFill>
                  <a:schemeClr val="tx1">
                    <a:lumMod val="65000"/>
                    <a:lumOff val="35000"/>
                  </a:schemeClr>
                </a:solidFill>
                <a:ea typeface="思源黑体 CN Medium" pitchFamily="34" charset="-122"/>
              </a:rPr>
              <a:t>天空端算力盒子</a:t>
            </a:r>
            <a:endParaRPr lang="en-US" altLang="zh-CN" b="1" dirty="0">
              <a:solidFill>
                <a:schemeClr val="tx1">
                  <a:lumMod val="65000"/>
                  <a:lumOff val="35000"/>
                </a:schemeClr>
              </a:solidFill>
              <a:ea typeface="思源黑体 CN Medium" pitchFamily="34" charset="-122"/>
            </a:endParaRPr>
          </a:p>
        </p:txBody>
      </p:sp>
      <p:sp>
        <p:nvSpPr>
          <p:cNvPr id="13" name="文本框 12">
            <a:extLst>
              <a:ext uri="{FF2B5EF4-FFF2-40B4-BE49-F238E27FC236}">
                <a16:creationId xmlns:a16="http://schemas.microsoft.com/office/drawing/2014/main" id="{BAD53DDC-86FD-9FB5-3E3C-DE865F2D8B60}"/>
              </a:ext>
            </a:extLst>
          </p:cNvPr>
          <p:cNvSpPr txBox="1"/>
          <p:nvPr/>
        </p:nvSpPr>
        <p:spPr>
          <a:xfrm>
            <a:off x="245961" y="5713268"/>
            <a:ext cx="7172036" cy="369332"/>
          </a:xfrm>
          <a:prstGeom prst="rect">
            <a:avLst/>
          </a:prstGeom>
          <a:noFill/>
        </p:spPr>
        <p:txBody>
          <a:bodyPr wrap="square">
            <a:spAutoFit/>
          </a:bodyPr>
          <a:lstStyle/>
          <a:p>
            <a:r>
              <a:rPr lang="en-US" altLang="zh-CN" dirty="0"/>
              <a:t>DJI-</a:t>
            </a:r>
            <a:r>
              <a:rPr lang="en-US" altLang="zh-CN" dirty="0" err="1"/>
              <a:t>PSDK</a:t>
            </a:r>
            <a:r>
              <a:rPr lang="en-US" altLang="zh-CN" dirty="0"/>
              <a:t>: </a:t>
            </a:r>
            <a:r>
              <a:rPr lang="zh-CN" altLang="en-US" dirty="0"/>
              <a:t>https://developer.dji.com/cn/payload-sdk/</a:t>
            </a:r>
          </a:p>
        </p:txBody>
      </p:sp>
      <p:pic>
        <p:nvPicPr>
          <p:cNvPr id="15" name="图片 14">
            <a:extLst>
              <a:ext uri="{FF2B5EF4-FFF2-40B4-BE49-F238E27FC236}">
                <a16:creationId xmlns:a16="http://schemas.microsoft.com/office/drawing/2014/main" id="{8108EA8F-FAE9-238D-C369-0B0144D647B0}"/>
              </a:ext>
            </a:extLst>
          </p:cNvPr>
          <p:cNvPicPr>
            <a:picLocks noChangeAspect="1"/>
          </p:cNvPicPr>
          <p:nvPr/>
        </p:nvPicPr>
        <p:blipFill>
          <a:blip r:embed="rId11"/>
          <a:stretch>
            <a:fillRect/>
          </a:stretch>
        </p:blipFill>
        <p:spPr>
          <a:xfrm>
            <a:off x="11019624" y="5283931"/>
            <a:ext cx="1001610" cy="994430"/>
          </a:xfrm>
          <a:prstGeom prst="rect">
            <a:avLst/>
          </a:prstGeom>
        </p:spPr>
      </p:pic>
      <p:pic>
        <p:nvPicPr>
          <p:cNvPr id="17" name="图片 16">
            <a:extLst>
              <a:ext uri="{FF2B5EF4-FFF2-40B4-BE49-F238E27FC236}">
                <a16:creationId xmlns:a16="http://schemas.microsoft.com/office/drawing/2014/main" id="{B5479FD2-953E-594B-558E-5B6D49536C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8952" y="3820180"/>
            <a:ext cx="4957043" cy="1077237"/>
          </a:xfrm>
          <a:prstGeom prst="rect">
            <a:avLst/>
          </a:prstGeom>
        </p:spPr>
      </p:pic>
      <p:sp>
        <p:nvSpPr>
          <p:cNvPr id="7" name="文本框 6">
            <a:extLst>
              <a:ext uri="{FF2B5EF4-FFF2-40B4-BE49-F238E27FC236}">
                <a16:creationId xmlns:a16="http://schemas.microsoft.com/office/drawing/2014/main" id="{856D44BA-3640-49EA-3199-F501B2BF2038}"/>
              </a:ext>
            </a:extLst>
          </p:cNvPr>
          <p:cNvSpPr txBox="1"/>
          <p:nvPr/>
        </p:nvSpPr>
        <p:spPr>
          <a:xfrm>
            <a:off x="268091" y="3916290"/>
            <a:ext cx="4858091" cy="1446550"/>
          </a:xfrm>
          <a:prstGeom prst="rect">
            <a:avLst/>
          </a:prstGeom>
          <a:noFill/>
        </p:spPr>
        <p:txBody>
          <a:bodyPr wrap="square">
            <a:spAutoFit/>
          </a:bodyPr>
          <a:lstStyle/>
          <a:p>
            <a:pPr fontAlgn="ctr"/>
            <a:r>
              <a:rPr lang="en-US" altLang="zh-CN" sz="1400" dirty="0">
                <a:solidFill>
                  <a:schemeClr val="tx1">
                    <a:lumMod val="65000"/>
                    <a:lumOff val="35000"/>
                  </a:schemeClr>
                </a:solidFill>
                <a:ea typeface="思源黑体 CN Medium" pitchFamily="34" charset="-122"/>
              </a:rPr>
              <a:t>       </a:t>
            </a:r>
            <a:r>
              <a:rPr lang="zh-CN" altLang="en-US" sz="1400" dirty="0">
                <a:solidFill>
                  <a:schemeClr val="tx1">
                    <a:lumMod val="65000"/>
                    <a:lumOff val="35000"/>
                  </a:schemeClr>
                </a:solidFill>
                <a:ea typeface="思源黑体 CN Medium" pitchFamily="34" charset="-122"/>
              </a:rPr>
              <a:t>天空端算力盒子的处理器型号为 全志</a:t>
            </a:r>
            <a:r>
              <a:rPr lang="en-US" altLang="zh-CN" sz="1400" dirty="0" err="1">
                <a:solidFill>
                  <a:schemeClr val="tx1">
                    <a:lumMod val="65000"/>
                    <a:lumOff val="35000"/>
                  </a:schemeClr>
                </a:solidFill>
                <a:ea typeface="思源黑体 CN Medium" pitchFamily="34" charset="-122"/>
              </a:rPr>
              <a:t>T507</a:t>
            </a:r>
            <a:r>
              <a:rPr lang="en-US" altLang="zh-CN" sz="1400" dirty="0">
                <a:solidFill>
                  <a:schemeClr val="tx1">
                    <a:lumMod val="65000"/>
                    <a:lumOff val="35000"/>
                  </a:schemeClr>
                </a:solidFill>
                <a:ea typeface="思源黑体 CN Medium" pitchFamily="34" charset="-122"/>
              </a:rPr>
              <a:t>-H；</a:t>
            </a:r>
            <a:r>
              <a:rPr lang="zh-CN" altLang="en-US" sz="1400" dirty="0">
                <a:solidFill>
                  <a:schemeClr val="tx1">
                    <a:lumMod val="65000"/>
                    <a:lumOff val="35000"/>
                  </a:schemeClr>
                </a:solidFill>
                <a:ea typeface="思源黑体 CN Medium" pitchFamily="34" charset="-122"/>
              </a:rPr>
              <a:t>架构为四核 </a:t>
            </a:r>
            <a:r>
              <a:rPr lang="en-US" altLang="zh-CN" sz="1400" dirty="0">
                <a:solidFill>
                  <a:schemeClr val="tx1">
                    <a:lumMod val="65000"/>
                    <a:lumOff val="35000"/>
                  </a:schemeClr>
                </a:solidFill>
                <a:ea typeface="思源黑体 CN Medium" pitchFamily="34" charset="-122"/>
              </a:rPr>
              <a:t>ARM </a:t>
            </a:r>
            <a:r>
              <a:rPr lang="en-US" altLang="zh-CN" sz="1400" dirty="0" err="1">
                <a:solidFill>
                  <a:schemeClr val="tx1">
                    <a:lumMod val="65000"/>
                    <a:lumOff val="35000"/>
                  </a:schemeClr>
                </a:solidFill>
                <a:ea typeface="思源黑体 CN Medium" pitchFamily="34" charset="-122"/>
              </a:rPr>
              <a:t>CortexTM-A53；2G</a:t>
            </a:r>
            <a:r>
              <a:rPr lang="en-US" altLang="zh-CN" sz="1400" dirty="0">
                <a:solidFill>
                  <a:schemeClr val="tx1">
                    <a:lumMod val="65000"/>
                    <a:lumOff val="35000"/>
                  </a:schemeClr>
                </a:solidFill>
                <a:ea typeface="思源黑体 CN Medium" pitchFamily="34" charset="-122"/>
              </a:rPr>
              <a:t> </a:t>
            </a:r>
            <a:r>
              <a:rPr lang="zh-CN" altLang="en-US" sz="1400" dirty="0">
                <a:solidFill>
                  <a:schemeClr val="tx1">
                    <a:lumMod val="65000"/>
                    <a:lumOff val="35000"/>
                  </a:schemeClr>
                </a:solidFill>
                <a:ea typeface="思源黑体 CN Medium" pitchFamily="34" charset="-122"/>
              </a:rPr>
              <a:t>运行内存，</a:t>
            </a:r>
            <a:r>
              <a:rPr lang="en-US" altLang="zh-CN" sz="1400" dirty="0" err="1">
                <a:solidFill>
                  <a:schemeClr val="tx1">
                    <a:lumMod val="65000"/>
                    <a:lumOff val="35000"/>
                  </a:schemeClr>
                </a:solidFill>
                <a:ea typeface="思源黑体 CN Medium" pitchFamily="34" charset="-122"/>
              </a:rPr>
              <a:t>8G</a:t>
            </a:r>
            <a:r>
              <a:rPr lang="zh-CN" altLang="en-US" sz="1400" dirty="0">
                <a:solidFill>
                  <a:schemeClr val="tx1">
                    <a:lumMod val="65000"/>
                    <a:lumOff val="35000"/>
                  </a:schemeClr>
                </a:solidFill>
                <a:ea typeface="思源黑体 CN Medium" pitchFamily="34" charset="-122"/>
              </a:rPr>
              <a:t>储存空间，预装系统为</a:t>
            </a:r>
            <a:r>
              <a:rPr lang="en-US" altLang="zh-CN" sz="1400" dirty="0" err="1">
                <a:solidFill>
                  <a:schemeClr val="tx1">
                    <a:lumMod val="65000"/>
                    <a:lumOff val="35000"/>
                  </a:schemeClr>
                </a:solidFill>
                <a:ea typeface="思源黑体 CN Medium" pitchFamily="34" charset="-122"/>
              </a:rPr>
              <a:t>Ubuntu18.04</a:t>
            </a:r>
            <a:r>
              <a:rPr lang="zh-CN" altLang="en-US" sz="1400" dirty="0">
                <a:solidFill>
                  <a:schemeClr val="tx1">
                    <a:lumMod val="65000"/>
                    <a:lumOff val="35000"/>
                  </a:schemeClr>
                </a:solidFill>
                <a:ea typeface="思源黑体 CN Medium" pitchFamily="34" charset="-122"/>
              </a:rPr>
              <a:t>，重量</a:t>
            </a:r>
            <a:r>
              <a:rPr lang="en-US" altLang="zh-CN" sz="1400" dirty="0" err="1">
                <a:solidFill>
                  <a:schemeClr val="tx1">
                    <a:lumMod val="65000"/>
                    <a:lumOff val="35000"/>
                  </a:schemeClr>
                </a:solidFill>
                <a:ea typeface="思源黑体 CN Medium" pitchFamily="34" charset="-122"/>
              </a:rPr>
              <a:t>65g</a:t>
            </a:r>
            <a:r>
              <a:rPr lang="zh-CN" altLang="en-US" sz="1400" dirty="0">
                <a:solidFill>
                  <a:schemeClr val="tx1">
                    <a:lumMod val="65000"/>
                    <a:lumOff val="35000"/>
                  </a:schemeClr>
                </a:solidFill>
                <a:ea typeface="思源黑体 CN Medium" pitchFamily="34" charset="-122"/>
              </a:rPr>
              <a:t>。</a:t>
            </a:r>
            <a:br>
              <a:rPr lang="en-US" altLang="zh-CN" sz="1400" dirty="0">
                <a:solidFill>
                  <a:schemeClr val="tx1">
                    <a:lumMod val="65000"/>
                    <a:lumOff val="35000"/>
                  </a:schemeClr>
                </a:solidFill>
                <a:ea typeface="思源黑体 CN Medium" pitchFamily="34" charset="-122"/>
              </a:rPr>
            </a:br>
            <a:r>
              <a:rPr lang="en-US" altLang="zh-CN" sz="1400" dirty="0">
                <a:solidFill>
                  <a:schemeClr val="tx1">
                    <a:lumMod val="65000"/>
                    <a:lumOff val="35000"/>
                  </a:schemeClr>
                </a:solidFill>
                <a:ea typeface="思源黑体 CN Medium" pitchFamily="34" charset="-122"/>
              </a:rPr>
              <a:t>        </a:t>
            </a:r>
            <a:r>
              <a:rPr lang="zh-CN" altLang="en-US" sz="1400" dirty="0">
                <a:solidFill>
                  <a:schemeClr val="tx1">
                    <a:lumMod val="65000"/>
                    <a:lumOff val="35000"/>
                  </a:schemeClr>
                </a:solidFill>
                <a:ea typeface="思源黑体 CN Medium" pitchFamily="34" charset="-122"/>
              </a:rPr>
              <a:t>算力盒子可与无人机通过</a:t>
            </a:r>
            <a:r>
              <a:rPr lang="en-US" altLang="zh-CN" sz="1400" dirty="0" err="1">
                <a:solidFill>
                  <a:schemeClr val="tx1">
                    <a:lumMod val="65000"/>
                    <a:lumOff val="35000"/>
                  </a:schemeClr>
                </a:solidFill>
                <a:ea typeface="思源黑体 CN Medium" pitchFamily="34" charset="-122"/>
              </a:rPr>
              <a:t>PSDK</a:t>
            </a:r>
            <a:r>
              <a:rPr lang="zh-CN" altLang="en-US" sz="1400" dirty="0">
                <a:solidFill>
                  <a:schemeClr val="tx1">
                    <a:lumMod val="65000"/>
                    <a:lumOff val="35000"/>
                  </a:schemeClr>
                </a:solidFill>
                <a:ea typeface="思源黑体 CN Medium" pitchFamily="34" charset="-122"/>
              </a:rPr>
              <a:t>进行二次开发，实现对无人机的外部自动控制。</a:t>
            </a:r>
            <a:br>
              <a:rPr lang="zh-CN" altLang="en-US" sz="1800" b="0" i="0" u="none" strike="noStrike" dirty="0">
                <a:solidFill>
                  <a:srgbClr val="404040"/>
                </a:solidFill>
                <a:effectLst/>
                <a:latin typeface="微软雅黑" panose="020B0503020204020204" pitchFamily="34" charset="-122"/>
                <a:ea typeface="微软雅黑" panose="020B0503020204020204" pitchFamily="34" charset="-122"/>
              </a:rPr>
            </a:br>
            <a:endParaRPr lang="zh-CN" altLang="en-US" sz="1800" b="0" i="0" u="none" strike="noStrike" dirty="0">
              <a:solidFill>
                <a:srgbClr val="40404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3528985"/>
      </p:ext>
    </p:extLst>
  </p:cSld>
  <p:clrMapOvr>
    <a:masterClrMapping/>
  </p:clrMapOvr>
  <mc:AlternateContent xmlns:mc="http://schemas.openxmlformats.org/markup-compatibility/2006" xmlns:p14="http://schemas.microsoft.com/office/powerpoint/2010/main">
    <mc:Choice Requires="p14">
      <p:transition spd="slow" p14:dur="2000" advTm="3502"/>
    </mc:Choice>
    <mc:Fallback xmlns="">
      <p:transition spd="slow" advTm="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a:extLst>
              <a:ext uri="{FF2B5EF4-FFF2-40B4-BE49-F238E27FC236}">
                <a16:creationId xmlns:a16="http://schemas.microsoft.com/office/drawing/2014/main" id="{7133A7C0-E7DA-3EEC-4594-5C86D24FE368}"/>
              </a:ext>
            </a:extLst>
          </p:cNvPr>
          <p:cNvSpPr txBox="1"/>
          <p:nvPr>
            <p:custDataLst>
              <p:tags r:id="rId1"/>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比赛用车模</a:t>
            </a:r>
            <a:r>
              <a:rPr lang="en-US" altLang="zh-CN" sz="2800" dirty="0">
                <a:solidFill>
                  <a:schemeClr val="tx1">
                    <a:lumMod val="65000"/>
                    <a:lumOff val="35000"/>
                  </a:schemeClr>
                </a:solidFill>
                <a:latin typeface="思源黑体 CN Medium" pitchFamily="34" charset="-122"/>
                <a:ea typeface="思源黑体 CN Medium" pitchFamily="34" charset="-122"/>
              </a:rPr>
              <a:t>-</a:t>
            </a:r>
            <a:r>
              <a:rPr lang="zh-CN" altLang="en-US" sz="2800" dirty="0">
                <a:solidFill>
                  <a:schemeClr val="tx1">
                    <a:lumMod val="65000"/>
                    <a:lumOff val="35000"/>
                  </a:schemeClr>
                </a:solidFill>
                <a:latin typeface="思源黑体 CN Medium" pitchFamily="34" charset="-122"/>
                <a:ea typeface="思源黑体 CN Medium" pitchFamily="34" charset="-122"/>
              </a:rPr>
              <a:t>天空端</a:t>
            </a:r>
          </a:p>
        </p:txBody>
      </p:sp>
      <p:sp>
        <p:nvSpPr>
          <p:cNvPr id="4" name="文本框 3">
            <a:extLst>
              <a:ext uri="{FF2B5EF4-FFF2-40B4-BE49-F238E27FC236}">
                <a16:creationId xmlns:a16="http://schemas.microsoft.com/office/drawing/2014/main" id="{AE45193B-E91E-F7F5-2EDA-BD207F3252FC}"/>
              </a:ext>
            </a:extLst>
          </p:cNvPr>
          <p:cNvSpPr txBox="1"/>
          <p:nvPr/>
        </p:nvSpPr>
        <p:spPr>
          <a:xfrm>
            <a:off x="268091" y="960066"/>
            <a:ext cx="7172324" cy="369332"/>
          </a:xfrm>
          <a:prstGeom prst="rect">
            <a:avLst/>
          </a:prstGeom>
          <a:noFill/>
        </p:spPr>
        <p:txBody>
          <a:bodyPr wrap="square">
            <a:spAutoFit/>
          </a:bodyPr>
          <a:lstStyle/>
          <a:p>
            <a:r>
              <a:rPr lang="zh-CN" altLang="en-US" sz="1800" b="1" dirty="0">
                <a:solidFill>
                  <a:schemeClr val="tx1">
                    <a:lumMod val="65000"/>
                    <a:lumOff val="35000"/>
                  </a:schemeClr>
                </a:solidFill>
                <a:ea typeface="思源黑体 CN Medium" pitchFamily="34" charset="-122"/>
              </a:rPr>
              <a:t>天途</a:t>
            </a:r>
            <a:r>
              <a:rPr lang="en-US" altLang="zh-CN" sz="1800" b="1" dirty="0" err="1">
                <a:solidFill>
                  <a:schemeClr val="tx1">
                    <a:lumMod val="65000"/>
                    <a:lumOff val="35000"/>
                  </a:schemeClr>
                </a:solidFill>
                <a:ea typeface="思源黑体 CN Medium" pitchFamily="34" charset="-122"/>
              </a:rPr>
              <a:t>M3</a:t>
            </a:r>
            <a:r>
              <a:rPr lang="en-US" altLang="zh-CN" sz="1800" b="1" dirty="0">
                <a:solidFill>
                  <a:schemeClr val="tx1">
                    <a:lumMod val="65000"/>
                    <a:lumOff val="35000"/>
                  </a:schemeClr>
                </a:solidFill>
                <a:ea typeface="思源黑体 CN Medium" pitchFamily="34" charset="-122"/>
              </a:rPr>
              <a:t>-BOX</a:t>
            </a:r>
            <a:r>
              <a:rPr lang="zh-CN" altLang="en-US" sz="1800" b="1" dirty="0">
                <a:solidFill>
                  <a:schemeClr val="tx1">
                    <a:lumMod val="65000"/>
                    <a:lumOff val="35000"/>
                  </a:schemeClr>
                </a:solidFill>
                <a:ea typeface="思源黑体 CN Medium" pitchFamily="34" charset="-122"/>
              </a:rPr>
              <a:t>无人机 实机测试</a:t>
            </a:r>
            <a:endParaRPr lang="en-US" altLang="zh-CN" sz="1800" b="1" dirty="0">
              <a:solidFill>
                <a:schemeClr val="tx1">
                  <a:lumMod val="65000"/>
                  <a:lumOff val="35000"/>
                </a:schemeClr>
              </a:solidFill>
              <a:ea typeface="思源黑体 CN Medium" pitchFamily="34" charset="-122"/>
            </a:endParaRPr>
          </a:p>
        </p:txBody>
      </p:sp>
      <p:pic>
        <p:nvPicPr>
          <p:cNvPr id="5" name="图片 4" descr="239-64">
            <a:extLst>
              <a:ext uri="{FF2B5EF4-FFF2-40B4-BE49-F238E27FC236}">
                <a16:creationId xmlns:a16="http://schemas.microsoft.com/office/drawing/2014/main" id="{A379F1D1-5458-C783-A56D-6FFD28FBD0E0}"/>
              </a:ext>
            </a:extLst>
          </p:cNvPr>
          <p:cNvPicPr>
            <a:picLocks noChangeAspect="1"/>
          </p:cNvPicPr>
          <p:nvPr>
            <p:custDataLst>
              <p:tags r:id="rId2"/>
            </p:custDataLst>
          </p:nvPr>
        </p:nvPicPr>
        <p:blipFill>
          <a:blip r:embed="rId5"/>
          <a:stretch>
            <a:fillRect/>
          </a:stretch>
        </p:blipFill>
        <p:spPr>
          <a:xfrm>
            <a:off x="9578340" y="206375"/>
            <a:ext cx="2276475" cy="609600"/>
          </a:xfrm>
          <a:prstGeom prst="rect">
            <a:avLst/>
          </a:prstGeom>
        </p:spPr>
      </p:pic>
      <p:pic>
        <p:nvPicPr>
          <p:cNvPr id="7" name="图片 6">
            <a:extLst>
              <a:ext uri="{FF2B5EF4-FFF2-40B4-BE49-F238E27FC236}">
                <a16:creationId xmlns:a16="http://schemas.microsoft.com/office/drawing/2014/main" id="{03AFDD20-B4F4-41D9-0B61-1B2FBB2EFA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115" y="2190026"/>
            <a:ext cx="3433931" cy="2477947"/>
          </a:xfrm>
          <a:prstGeom prst="rect">
            <a:avLst/>
          </a:prstGeom>
        </p:spPr>
      </p:pic>
      <p:sp>
        <p:nvSpPr>
          <p:cNvPr id="13" name="文本框 12">
            <a:extLst>
              <a:ext uri="{FF2B5EF4-FFF2-40B4-BE49-F238E27FC236}">
                <a16:creationId xmlns:a16="http://schemas.microsoft.com/office/drawing/2014/main" id="{836A8DA1-7096-C355-92A4-9D5F28B88B36}"/>
              </a:ext>
            </a:extLst>
          </p:cNvPr>
          <p:cNvSpPr txBox="1"/>
          <p:nvPr/>
        </p:nvSpPr>
        <p:spPr>
          <a:xfrm>
            <a:off x="1609156" y="4786545"/>
            <a:ext cx="2113848" cy="369332"/>
          </a:xfrm>
          <a:prstGeom prst="rect">
            <a:avLst/>
          </a:prstGeom>
          <a:noFill/>
        </p:spPr>
        <p:txBody>
          <a:bodyPr wrap="none" rtlCol="0">
            <a:spAutoFit/>
          </a:bodyPr>
          <a:lstStyle/>
          <a:p>
            <a:r>
              <a:rPr lang="zh-CN" altLang="en-US" dirty="0"/>
              <a:t>天途</a:t>
            </a:r>
            <a:r>
              <a:rPr lang="en-US" altLang="zh-CN" dirty="0" err="1"/>
              <a:t>M3</a:t>
            </a:r>
            <a:r>
              <a:rPr lang="en-US" altLang="zh-CN" dirty="0"/>
              <a:t>-BOX</a:t>
            </a:r>
            <a:r>
              <a:rPr lang="zh-CN" altLang="en-US" dirty="0"/>
              <a:t>无人机</a:t>
            </a:r>
          </a:p>
        </p:txBody>
      </p:sp>
      <p:sp>
        <p:nvSpPr>
          <p:cNvPr id="15" name="文本框 14">
            <a:extLst>
              <a:ext uri="{FF2B5EF4-FFF2-40B4-BE49-F238E27FC236}">
                <a16:creationId xmlns:a16="http://schemas.microsoft.com/office/drawing/2014/main" id="{243C1F49-ED46-D6D3-19C0-6FB5F938679B}"/>
              </a:ext>
            </a:extLst>
          </p:cNvPr>
          <p:cNvSpPr txBox="1"/>
          <p:nvPr/>
        </p:nvSpPr>
        <p:spPr>
          <a:xfrm>
            <a:off x="407785" y="5713268"/>
            <a:ext cx="6096000" cy="369332"/>
          </a:xfrm>
          <a:prstGeom prst="rect">
            <a:avLst/>
          </a:prstGeom>
          <a:noFill/>
        </p:spPr>
        <p:txBody>
          <a:bodyPr wrap="square">
            <a:spAutoFit/>
          </a:bodyPr>
          <a:lstStyle/>
          <a:p>
            <a:r>
              <a:rPr lang="en-US" altLang="zh-CN" dirty="0"/>
              <a:t>ROS-</a:t>
            </a:r>
            <a:r>
              <a:rPr lang="en-US" altLang="zh-CN" dirty="0" err="1"/>
              <a:t>PSDK</a:t>
            </a:r>
            <a:r>
              <a:rPr lang="zh-CN" altLang="en-US" dirty="0"/>
              <a:t>的功能包正在开发中</a:t>
            </a:r>
            <a:r>
              <a:rPr lang="en-US" altLang="zh-CN" dirty="0"/>
              <a:t>……</a:t>
            </a:r>
            <a:endParaRPr lang="zh-CN" altLang="en-US" dirty="0"/>
          </a:p>
        </p:txBody>
      </p:sp>
      <p:pic>
        <p:nvPicPr>
          <p:cNvPr id="6" name="图片 5">
            <a:extLst>
              <a:ext uri="{FF2B5EF4-FFF2-40B4-BE49-F238E27FC236}">
                <a16:creationId xmlns:a16="http://schemas.microsoft.com/office/drawing/2014/main" id="{77A5A852-A8A3-6D81-E8FA-DFB4975DCD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5025" y="1983908"/>
            <a:ext cx="5057819" cy="2890182"/>
          </a:xfrm>
          <a:prstGeom prst="rect">
            <a:avLst/>
          </a:prstGeom>
        </p:spPr>
      </p:pic>
      <p:sp>
        <p:nvSpPr>
          <p:cNvPr id="8" name="文本框 7">
            <a:extLst>
              <a:ext uri="{FF2B5EF4-FFF2-40B4-BE49-F238E27FC236}">
                <a16:creationId xmlns:a16="http://schemas.microsoft.com/office/drawing/2014/main" id="{8AEB76CE-01B7-37F4-EA75-C1C380CAD440}"/>
              </a:ext>
            </a:extLst>
          </p:cNvPr>
          <p:cNvSpPr txBox="1"/>
          <p:nvPr/>
        </p:nvSpPr>
        <p:spPr>
          <a:xfrm>
            <a:off x="6854517" y="4971211"/>
            <a:ext cx="2723823" cy="369332"/>
          </a:xfrm>
          <a:prstGeom prst="rect">
            <a:avLst/>
          </a:prstGeom>
          <a:noFill/>
        </p:spPr>
        <p:txBody>
          <a:bodyPr wrap="none" rtlCol="0">
            <a:spAutoFit/>
          </a:bodyPr>
          <a:lstStyle/>
          <a:p>
            <a:r>
              <a:rPr lang="zh-CN" altLang="en-US" dirty="0"/>
              <a:t>室内无人机视觉定位飞行</a:t>
            </a:r>
          </a:p>
        </p:txBody>
      </p:sp>
    </p:spTree>
    <p:extLst>
      <p:ext uri="{BB962C8B-B14F-4D97-AF65-F5344CB8AC3E}">
        <p14:creationId xmlns:p14="http://schemas.microsoft.com/office/powerpoint/2010/main" val="390120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5" descr="C:\Users\ZDC\Desktop\IMG_9119z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 y="6333595"/>
            <a:ext cx="12191999" cy="3242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239-64"/>
          <p:cNvPicPr>
            <a:picLocks noChangeAspect="1"/>
          </p:cNvPicPr>
          <p:nvPr>
            <p:custDataLst>
              <p:tags r:id="rId1"/>
            </p:custDataLst>
          </p:nvPr>
        </p:nvPicPr>
        <p:blipFill>
          <a:blip r:embed="rId11"/>
          <a:stretch>
            <a:fillRect/>
          </a:stretch>
        </p:blipFill>
        <p:spPr>
          <a:xfrm>
            <a:off x="9578340" y="206375"/>
            <a:ext cx="2276475" cy="609600"/>
          </a:xfrm>
          <a:prstGeom prst="rect">
            <a:avLst/>
          </a:prstGeom>
        </p:spPr>
      </p:pic>
      <p:pic>
        <p:nvPicPr>
          <p:cNvPr id="4" name="图片占位符 2"/>
          <p:cNvPicPr>
            <a:picLocks noGrp="1" noChangeAspect="1"/>
          </p:cNvPicPr>
          <p:nvPr>
            <p:custDataLst>
              <p:tags r:id="rId2"/>
            </p:custDataLst>
          </p:nvPr>
        </p:nvPicPr>
        <p:blipFill rotWithShape="1">
          <a:blip r:embed="rId12" cstate="print">
            <a:extLst>
              <a:ext uri="{28A0092B-C50C-407E-A947-70E740481C1C}">
                <a14:useLocalDpi xmlns:a14="http://schemas.microsoft.com/office/drawing/2010/main" val="0"/>
              </a:ext>
            </a:extLst>
          </a:blip>
          <a:srcRect l="9473"/>
          <a:stretch>
            <a:fillRect/>
          </a:stretch>
        </p:blipFill>
        <p:spPr>
          <a:xfrm>
            <a:off x="0" y="1134319"/>
            <a:ext cx="6241714" cy="3878357"/>
          </a:xfrm>
          <a:custGeom>
            <a:avLst>
              <a:gd name="connsiteX0" fmla="*/ 0 w 5937157"/>
              <a:gd name="connsiteY0" fmla="*/ 0 h 3325586"/>
              <a:gd name="connsiteX1" fmla="*/ 5937157 w 5937157"/>
              <a:gd name="connsiteY1" fmla="*/ 0 h 3325586"/>
              <a:gd name="connsiteX2" fmla="*/ 5937157 w 5937157"/>
              <a:gd name="connsiteY2" fmla="*/ 3325586 h 3325586"/>
              <a:gd name="connsiteX3" fmla="*/ 0 w 5937157"/>
              <a:gd name="connsiteY3" fmla="*/ 3325586 h 3325586"/>
            </a:avLst>
            <a:gdLst>
              <a:gd name="connsiteX0-1" fmla="*/ 0 w 5937157"/>
              <a:gd name="connsiteY0-2" fmla="*/ 0 h 3325586"/>
              <a:gd name="connsiteX1-3" fmla="*/ 5937157 w 5937157"/>
              <a:gd name="connsiteY1-4" fmla="*/ 0 h 3325586"/>
              <a:gd name="connsiteX2-5" fmla="*/ 5937157 w 5937157"/>
              <a:gd name="connsiteY2-6" fmla="*/ 3325586 h 3325586"/>
              <a:gd name="connsiteX3-7" fmla="*/ 0 w 5937157"/>
              <a:gd name="connsiteY3-8" fmla="*/ 3325586 h 3325586"/>
            </a:gdLst>
            <a:ahLst/>
            <a:cxnLst>
              <a:cxn ang="0">
                <a:pos x="connsiteX0" y="connsiteY0"/>
              </a:cxn>
              <a:cxn ang="0">
                <a:pos x="connsiteX1" y="connsiteY1"/>
              </a:cxn>
              <a:cxn ang="0">
                <a:pos x="connsiteX2" y="connsiteY2"/>
              </a:cxn>
              <a:cxn ang="0">
                <a:pos x="connsiteX3" y="connsiteY3"/>
              </a:cxn>
              <a:cxn ang="0">
                <a:pos x="connsiteX0-1" y="connsiteY0-2"/>
              </a:cxn>
              <a:cxn ang="0">
                <a:pos x="connsiteX1-3" y="connsiteY1-4"/>
              </a:cxn>
              <a:cxn ang="0">
                <a:pos x="connsiteX2-5" y="connsiteY2-6"/>
              </a:cxn>
              <a:cxn ang="0">
                <a:pos x="connsiteX3-7" y="connsiteY3-8"/>
              </a:cxn>
            </a:cxnLst>
            <a:rect l="l" t="t" r="r" b="b"/>
            <a:pathLst>
              <a:path w="5937157" h="3325586">
                <a:moveTo>
                  <a:pt x="0" y="0"/>
                </a:moveTo>
                <a:lnTo>
                  <a:pt x="5937157" y="0"/>
                </a:lnTo>
                <a:lnTo>
                  <a:pt x="5937157" y="3325586"/>
                </a:lnTo>
                <a:lnTo>
                  <a:pt x="0" y="3325586"/>
                </a:lnTo>
                <a:close/>
              </a:path>
              <a:path w="5937157" h="3325586">
                <a:moveTo>
                  <a:pt x="0" y="0"/>
                </a:moveTo>
                <a:lnTo>
                  <a:pt x="5937157" y="0"/>
                </a:lnTo>
                <a:lnTo>
                  <a:pt x="5937157" y="3325586"/>
                </a:lnTo>
                <a:lnTo>
                  <a:pt x="0" y="3325586"/>
                </a:lnTo>
                <a:close/>
              </a:path>
            </a:pathLst>
          </a:custGeom>
        </p:spPr>
      </p:pic>
      <p:grpSp>
        <p:nvGrpSpPr>
          <p:cNvPr id="6" name="组合 5"/>
          <p:cNvGrpSpPr/>
          <p:nvPr/>
        </p:nvGrpSpPr>
        <p:grpSpPr>
          <a:xfrm>
            <a:off x="4368799" y="2202770"/>
            <a:ext cx="7823201" cy="2394404"/>
            <a:chOff x="4368799" y="2202770"/>
            <a:chExt cx="7823201" cy="2394404"/>
          </a:xfrm>
          <a:solidFill>
            <a:schemeClr val="tx2">
              <a:lumMod val="60000"/>
              <a:lumOff val="40000"/>
            </a:schemeClr>
          </a:solidFill>
        </p:grpSpPr>
        <p:sp>
          <p:nvSpPr>
            <p:cNvPr id="30" name="矩形 29"/>
            <p:cNvSpPr/>
            <p:nvPr>
              <p:custDataLst>
                <p:tags r:id="rId6"/>
              </p:custDataLst>
            </p:nvPr>
          </p:nvSpPr>
          <p:spPr>
            <a:xfrm>
              <a:off x="4368799" y="2202770"/>
              <a:ext cx="6908801" cy="23944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custDataLst>
                <p:tags r:id="rId7"/>
              </p:custDataLst>
            </p:nvPr>
          </p:nvSpPr>
          <p:spPr>
            <a:xfrm>
              <a:off x="11747500" y="2202770"/>
              <a:ext cx="444500" cy="23944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文本框 21"/>
          <p:cNvSpPr txBox="1"/>
          <p:nvPr>
            <p:custDataLst>
              <p:tags r:id="rId3"/>
            </p:custDataLst>
          </p:nvPr>
        </p:nvSpPr>
        <p:spPr>
          <a:xfrm>
            <a:off x="7982283" y="3073497"/>
            <a:ext cx="3295317"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noProof="0" dirty="0">
                <a:solidFill>
                  <a:schemeClr val="bg1"/>
                </a:solidFill>
                <a:latin typeface="思源黑体 CN Regular" panose="020B0500000000000000" pitchFamily="34" charset="-122"/>
                <a:ea typeface="思源黑体 CN Regular" panose="020B0500000000000000" pitchFamily="34" charset="-122"/>
                <a:cs typeface="+mn-ea"/>
                <a:sym typeface="+mn-lt"/>
              </a:rPr>
              <a:t>赛题解析</a:t>
            </a:r>
            <a:endParaRPr kumimoji="0" lang="zh-CN" altLang="en-US" sz="36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23" name="文本框 22"/>
          <p:cNvSpPr txBox="1"/>
          <p:nvPr>
            <p:custDataLst>
              <p:tags r:id="rId4"/>
            </p:custDataLst>
          </p:nvPr>
        </p:nvSpPr>
        <p:spPr>
          <a:xfrm>
            <a:off x="7710226" y="3613140"/>
            <a:ext cx="3295316" cy="516745"/>
          </a:xfrm>
          <a:prstGeom prst="rect">
            <a:avLst/>
          </a:prstGeom>
          <a:noFill/>
        </p:spPr>
        <p:txBody>
          <a:bodyPr wrap="square" rtlCol="0">
            <a:spAutoFit/>
            <a:scene3d>
              <a:camera prst="orthographicFront"/>
              <a:lightRig rig="threePt" dir="t"/>
            </a:scene3d>
            <a:sp3d contourW="12700"/>
          </a:bodyPr>
          <a:lstStyle/>
          <a:p>
            <a:pPr>
              <a:lnSpc>
                <a:spcPct val="120000"/>
              </a:lnSpc>
              <a:defRPr/>
            </a:pPr>
            <a:endParaRPr lang="en-US" altLang="zh-CN" sz="1200" dirty="0">
              <a:solidFill>
                <a:schemeClr val="bg1"/>
              </a:solidFill>
              <a:latin typeface="思源黑体 CN Regular" panose="020B0500000000000000" pitchFamily="34" charset="-122"/>
              <a:ea typeface="思源黑体 CN Regular" panose="020B0500000000000000" pitchFamily="34"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mn-lt"/>
              </a:rPr>
              <a:t> </a:t>
            </a:r>
          </a:p>
        </p:txBody>
      </p:sp>
      <p:sp>
        <p:nvSpPr>
          <p:cNvPr id="32" name="文本框 31"/>
          <p:cNvSpPr txBox="1"/>
          <p:nvPr>
            <p:custDataLst>
              <p:tags r:id="rId5"/>
            </p:custDataLst>
          </p:nvPr>
        </p:nvSpPr>
        <p:spPr>
          <a:xfrm>
            <a:off x="6125028" y="2738252"/>
            <a:ext cx="1673864" cy="1323439"/>
          </a:xfrm>
          <a:prstGeom prst="rect">
            <a:avLst/>
          </a:prstGeom>
          <a:noFill/>
        </p:spPr>
        <p:txBody>
          <a:bodyPr wrap="square" rtlCol="0">
            <a:spAutoFit/>
          </a:bodyPr>
          <a:lstStyle/>
          <a:p>
            <a:pPr algn="ctr"/>
            <a:r>
              <a:rPr lang="en-US" altLang="zh-CN" sz="8000" b="1" i="1" dirty="0">
                <a:solidFill>
                  <a:schemeClr val="bg1"/>
                </a:solidFill>
                <a:latin typeface="思源黑体 CN Medium" pitchFamily="34" charset="-122"/>
                <a:ea typeface="思源黑体 CN Medium" pitchFamily="34" charset="-122"/>
                <a:cs typeface="+mn-ea"/>
                <a:sym typeface="+mn-lt"/>
              </a:rPr>
              <a:t>02</a:t>
            </a:r>
            <a:endParaRPr lang="zh-CN" altLang="en-US" sz="8000" b="1" i="1" dirty="0">
              <a:solidFill>
                <a:schemeClr val="bg1"/>
              </a:solidFill>
              <a:latin typeface="思源黑体 CN Medium" pitchFamily="34" charset="-122"/>
              <a:ea typeface="思源黑体 CN Medium" pitchFamily="34" charset="-122"/>
              <a:cs typeface="+mn-ea"/>
              <a:sym typeface="+mn-lt"/>
            </a:endParaRPr>
          </a:p>
        </p:txBody>
      </p:sp>
    </p:spTree>
    <p:extLst>
      <p:ext uri="{BB962C8B-B14F-4D97-AF65-F5344CB8AC3E}">
        <p14:creationId xmlns:p14="http://schemas.microsoft.com/office/powerpoint/2010/main" val="596714948"/>
      </p:ext>
    </p:extLst>
  </p:cSld>
  <p:clrMapOvr>
    <a:masterClrMapping/>
  </p:clrMapOvr>
  <mc:AlternateContent xmlns:mc="http://schemas.openxmlformats.org/markup-compatibility/2006" xmlns:p14="http://schemas.microsoft.com/office/powerpoint/2010/main">
    <mc:Choice Requires="p14">
      <p:transition spd="slow" p14:dur="2000" advTm="3502"/>
    </mc:Choice>
    <mc:Fallback xmlns="">
      <p:transition spd="slow" advTm="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Effect transition="in" filter="fade">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a:extLst>
              <a:ext uri="{FF2B5EF4-FFF2-40B4-BE49-F238E27FC236}">
                <a16:creationId xmlns:a16="http://schemas.microsoft.com/office/drawing/2014/main" id="{7133A7C0-E7DA-3EEC-4594-5C86D24FE368}"/>
              </a:ext>
            </a:extLst>
          </p:cNvPr>
          <p:cNvSpPr txBox="1"/>
          <p:nvPr>
            <p:custDataLst>
              <p:tags r:id="rId1"/>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赛题解析（高教组）</a:t>
            </a:r>
          </a:p>
        </p:txBody>
      </p:sp>
      <p:sp>
        <p:nvSpPr>
          <p:cNvPr id="4" name="文本框 3">
            <a:extLst>
              <a:ext uri="{FF2B5EF4-FFF2-40B4-BE49-F238E27FC236}">
                <a16:creationId xmlns:a16="http://schemas.microsoft.com/office/drawing/2014/main" id="{AE45193B-E91E-F7F5-2EDA-BD207F3252FC}"/>
              </a:ext>
            </a:extLst>
          </p:cNvPr>
          <p:cNvSpPr txBox="1"/>
          <p:nvPr/>
        </p:nvSpPr>
        <p:spPr>
          <a:xfrm>
            <a:off x="268091" y="964771"/>
            <a:ext cx="7172324" cy="369332"/>
          </a:xfrm>
          <a:prstGeom prst="rect">
            <a:avLst/>
          </a:prstGeom>
          <a:noFill/>
        </p:spPr>
        <p:txBody>
          <a:bodyPr wrap="square">
            <a:spAutoFit/>
          </a:bodyPr>
          <a:lstStyle/>
          <a:p>
            <a:r>
              <a:rPr lang="en-US" altLang="zh-CN" sz="1800" b="1" dirty="0">
                <a:solidFill>
                  <a:schemeClr val="tx1">
                    <a:lumMod val="65000"/>
                    <a:lumOff val="35000"/>
                  </a:schemeClr>
                </a:solidFill>
                <a:ea typeface="思源黑体 CN Medium" pitchFamily="34" charset="-122"/>
              </a:rPr>
              <a:t>1 </a:t>
            </a:r>
            <a:r>
              <a:rPr lang="zh-CN" altLang="en-US" sz="1800" b="1" dirty="0">
                <a:solidFill>
                  <a:schemeClr val="tx1">
                    <a:lumMod val="65000"/>
                    <a:lumOff val="35000"/>
                  </a:schemeClr>
                </a:solidFill>
                <a:ea typeface="思源黑体 CN Medium" pitchFamily="34" charset="-122"/>
              </a:rPr>
              <a:t>需求分析</a:t>
            </a:r>
            <a:endParaRPr lang="en-US" altLang="zh-CN" sz="1800" b="1" dirty="0">
              <a:solidFill>
                <a:schemeClr val="tx1">
                  <a:lumMod val="65000"/>
                  <a:lumOff val="35000"/>
                </a:schemeClr>
              </a:solidFill>
              <a:ea typeface="思源黑体 CN Medium" pitchFamily="34" charset="-122"/>
            </a:endParaRPr>
          </a:p>
        </p:txBody>
      </p:sp>
      <p:pic>
        <p:nvPicPr>
          <p:cNvPr id="5" name="图片 4" descr="239-64">
            <a:extLst>
              <a:ext uri="{FF2B5EF4-FFF2-40B4-BE49-F238E27FC236}">
                <a16:creationId xmlns:a16="http://schemas.microsoft.com/office/drawing/2014/main" id="{A379F1D1-5458-C783-A56D-6FFD28FBD0E0}"/>
              </a:ext>
            </a:extLst>
          </p:cNvPr>
          <p:cNvPicPr>
            <a:picLocks noChangeAspect="1"/>
          </p:cNvPicPr>
          <p:nvPr>
            <p:custDataLst>
              <p:tags r:id="rId2"/>
            </p:custDataLst>
          </p:nvPr>
        </p:nvPicPr>
        <p:blipFill>
          <a:blip r:embed="rId5"/>
          <a:stretch>
            <a:fillRect/>
          </a:stretch>
        </p:blipFill>
        <p:spPr>
          <a:xfrm>
            <a:off x="9578340" y="206375"/>
            <a:ext cx="2276475" cy="609600"/>
          </a:xfrm>
          <a:prstGeom prst="rect">
            <a:avLst/>
          </a:prstGeom>
        </p:spPr>
      </p:pic>
      <p:pic>
        <p:nvPicPr>
          <p:cNvPr id="5122" name="Picture 2">
            <a:extLst>
              <a:ext uri="{FF2B5EF4-FFF2-40B4-BE49-F238E27FC236}">
                <a16:creationId xmlns:a16="http://schemas.microsoft.com/office/drawing/2014/main" id="{8DBB5550-0FE2-E7AE-E31B-02B7D9656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765" y="2111488"/>
            <a:ext cx="4271274" cy="28028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800D7865-146B-BE44-614A-C033C44C75A4}"/>
              </a:ext>
            </a:extLst>
          </p:cNvPr>
          <p:cNvSpPr>
            <a:spLocks noChangeArrowheads="1"/>
          </p:cNvSpPr>
          <p:nvPr/>
        </p:nvSpPr>
        <p:spPr bwMode="auto">
          <a:xfrm>
            <a:off x="406946" y="1400006"/>
            <a:ext cx="483985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17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思源黑体 CN Regular"/>
              </a:rPr>
              <a:t>赛题任务：</a:t>
            </a:r>
            <a:endParaRPr kumimoji="0" lang="zh-CN" altLang="zh-CN" sz="900" b="0" i="0" u="none" strike="noStrike" cap="none" normalizeH="0" baseline="0" dirty="0">
              <a:ln>
                <a:noFill/>
              </a:ln>
              <a:solidFill>
                <a:schemeClr val="tx1"/>
              </a:solidFill>
              <a:effectLst/>
              <a:latin typeface="思源黑体 CN Regular"/>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思源黑体 CN Regular"/>
              </a:rPr>
              <a:t>围绕比赛主题——智慧仓储，在指定的比赛时间内，利用无人机和智能车开展空地协同作业</a:t>
            </a:r>
            <a:r>
              <a:rPr kumimoji="0" lang="zh-CN" altLang="zh-CN" sz="1600" b="1" i="0" u="none" strike="noStrike" cap="none" normalizeH="0" baseline="0" dirty="0">
                <a:ln>
                  <a:noFill/>
                </a:ln>
                <a:solidFill>
                  <a:srgbClr val="333333"/>
                </a:solidFill>
                <a:effectLst/>
                <a:latin typeface="思源黑体 CN Regular"/>
              </a:rPr>
              <a:t>（</a:t>
            </a:r>
            <a:r>
              <a:rPr kumimoji="0" lang="zh-CN" altLang="en-US" sz="1600" b="1" i="0" u="none" strike="noStrike" cap="none" normalizeH="0" baseline="0" dirty="0">
                <a:ln>
                  <a:noFill/>
                </a:ln>
                <a:solidFill>
                  <a:srgbClr val="333333"/>
                </a:solidFill>
                <a:effectLst/>
                <a:latin typeface="思源黑体 CN Regular"/>
              </a:rPr>
              <a:t>高教组：</a:t>
            </a:r>
            <a:r>
              <a:rPr kumimoji="0" lang="zh-CN" altLang="zh-CN" sz="1600" b="1" i="0" u="none" strike="noStrike" cap="none" normalizeH="0" baseline="0" dirty="0">
                <a:ln>
                  <a:noFill/>
                </a:ln>
                <a:solidFill>
                  <a:srgbClr val="333333"/>
                </a:solidFill>
                <a:effectLst/>
                <a:latin typeface="思源黑体 CN Regular"/>
              </a:rPr>
              <a:t>全自动）</a:t>
            </a:r>
            <a:r>
              <a:rPr kumimoji="0" lang="zh-CN" altLang="zh-CN" sz="1600" i="0" u="none" strike="noStrike" cap="none" normalizeH="0" baseline="0" dirty="0">
                <a:ln>
                  <a:noFill/>
                </a:ln>
                <a:solidFill>
                  <a:srgbClr val="333333"/>
                </a:solidFill>
                <a:effectLst/>
                <a:latin typeface="思源黑体 CN Regular"/>
              </a:rPr>
              <a:t>，</a:t>
            </a:r>
            <a:r>
              <a:rPr kumimoji="0" lang="zh-CN" altLang="zh-CN" sz="1600" b="0" i="0" u="none" strike="noStrike" cap="none" normalizeH="0" baseline="0" dirty="0">
                <a:ln>
                  <a:noFill/>
                </a:ln>
                <a:solidFill>
                  <a:srgbClr val="333333"/>
                </a:solidFill>
                <a:effectLst/>
                <a:latin typeface="思源黑体 CN Regular"/>
              </a:rPr>
              <a:t>完成多项子任务，最终实现对仓库内的货物进行盘点。</a:t>
            </a:r>
            <a:endParaRPr kumimoji="0" lang="zh-CN" altLang="zh-CN" sz="2800" b="0" i="0" u="none" strike="noStrike" cap="none" normalizeH="0" baseline="0" dirty="0">
              <a:ln>
                <a:noFill/>
              </a:ln>
              <a:solidFill>
                <a:schemeClr val="tx1"/>
              </a:solidFill>
              <a:effectLst/>
              <a:latin typeface="思源黑体 CN Regular"/>
            </a:endParaRPr>
          </a:p>
        </p:txBody>
      </p:sp>
      <p:sp>
        <p:nvSpPr>
          <p:cNvPr id="8" name="Rectangle 5">
            <a:extLst>
              <a:ext uri="{FF2B5EF4-FFF2-40B4-BE49-F238E27FC236}">
                <a16:creationId xmlns:a16="http://schemas.microsoft.com/office/drawing/2014/main" id="{C6D6D864-1EBC-768C-5134-40B138FF6467}"/>
              </a:ext>
            </a:extLst>
          </p:cNvPr>
          <p:cNvSpPr>
            <a:spLocks noChangeArrowheads="1"/>
          </p:cNvSpPr>
          <p:nvPr/>
        </p:nvSpPr>
        <p:spPr bwMode="auto">
          <a:xfrm>
            <a:off x="407784" y="2779487"/>
            <a:ext cx="4839855" cy="263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【1】</a:t>
            </a:r>
            <a:r>
              <a:rPr kumimoji="0" lang="zh-CN"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无人车与无人机需要多机通讯</a:t>
            </a:r>
            <a:endParaRPr kumimoji="0" lang="zh-CN" altLang="zh-CN" sz="10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【2】比赛设备需要通过局域网接入裁判系统接收比赛指令和上传最终货物清单</a:t>
            </a:r>
            <a:endParaRPr kumimoji="0" lang="zh-CN" altLang="zh-CN" sz="10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【3】无人机需要在无人车上起飞和降落</a:t>
            </a:r>
            <a:endParaRPr kumimoji="0" lang="zh-CN" altLang="zh-CN" sz="10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【4】无人车需要</a:t>
            </a:r>
            <a:r>
              <a:rPr lang="zh-CN" altLang="en-US" sz="1600" dirty="0">
                <a:solidFill>
                  <a:srgbClr val="333333"/>
                </a:solidFill>
                <a:latin typeface="Arial" panose="020B0604020202020204" pitchFamily="34" charset="0"/>
                <a:ea typeface="思源黑体 CN Regular" panose="020B0500000000000000"/>
              </a:rPr>
              <a:t>在</a:t>
            </a:r>
            <a:r>
              <a:rPr kumimoji="0" lang="zh-CN" altLang="en-US"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场地内</a:t>
            </a:r>
            <a:r>
              <a:rPr kumimoji="0" lang="zh-CN"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定点导航</a:t>
            </a:r>
            <a:endParaRPr kumimoji="0" lang="zh-CN" altLang="zh-CN" sz="10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【5】无人机需要可以扫码，最终生成不重复的货物清单</a:t>
            </a:r>
            <a:r>
              <a:rPr kumimoji="0" lang="zh-CN" altLang="en-US"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a:t>
            </a:r>
            <a:r>
              <a:rPr lang="zh-CN" altLang="en-US" sz="1600" dirty="0">
                <a:solidFill>
                  <a:srgbClr val="333333"/>
                </a:solidFill>
                <a:latin typeface="Arial" panose="020B0604020202020204" pitchFamily="34" charset="0"/>
                <a:ea typeface="思源黑体 CN Regular" panose="020B0500000000000000"/>
              </a:rPr>
              <a:t>最好可以获取货物具体</a:t>
            </a:r>
            <a:r>
              <a:rPr kumimoji="0" lang="zh-CN"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位置信息</a:t>
            </a:r>
            <a:endParaRPr kumimoji="0" lang="zh-CN" altLang="zh-CN" sz="10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p:txBody>
      </p:sp>
      <p:pic>
        <p:nvPicPr>
          <p:cNvPr id="9" name="Picture 2">
            <a:extLst>
              <a:ext uri="{FF2B5EF4-FFF2-40B4-BE49-F238E27FC236}">
                <a16:creationId xmlns:a16="http://schemas.microsoft.com/office/drawing/2014/main" id="{56A722BD-2FB3-E0BE-22F1-6EFE551C65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95646" y="3868104"/>
            <a:ext cx="2133957" cy="15451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337245F-626A-5937-0AE6-60B3FDCC2D07}"/>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9225" b="89668" l="5625" r="94125">
                        <a14:foregroundMark x1="11375" y1="59779" x2="11375" y2="59779"/>
                        <a14:foregroundMark x1="11375" y1="59779" x2="5625" y2="42066"/>
                        <a14:foregroundMark x1="5625" y1="42066" x2="8500" y2="33210"/>
                        <a14:foregroundMark x1="11375" y1="59041" x2="17250" y2="81919"/>
                        <a14:foregroundMark x1="17250" y1="81919" x2="26250" y2="85609"/>
                        <a14:foregroundMark x1="26250" y1="85609" x2="20000" y2="68635"/>
                        <a14:foregroundMark x1="20000" y1="68635" x2="14125" y2="39114"/>
                        <a14:foregroundMark x1="14125" y1="39114" x2="23625" y2="40590"/>
                        <a14:foregroundMark x1="23625" y1="40590" x2="31000" y2="22140"/>
                        <a14:foregroundMark x1="31000" y1="22140" x2="39750" y2="23616"/>
                        <a14:foregroundMark x1="39750" y1="23616" x2="38500" y2="35055"/>
                        <a14:foregroundMark x1="32750" y1="22509" x2="24625" y2="15498"/>
                        <a14:foregroundMark x1="24625" y1="15498" x2="23750" y2="21033"/>
                        <a14:foregroundMark x1="24375" y1="14391" x2="19875" y2="16236"/>
                        <a14:foregroundMark x1="66875" y1="39114" x2="72125" y2="40590"/>
                        <a14:foregroundMark x1="56500" y1="71956" x2="48875" y2="57565"/>
                        <a14:foregroundMark x1="48875" y1="57565" x2="58750" y2="33210"/>
                        <a14:foregroundMark x1="58750" y1="33210" x2="67250" y2="26568"/>
                        <a14:foregroundMark x1="67250" y1="26568" x2="64750" y2="30996"/>
                        <a14:foregroundMark x1="75500" y1="41328" x2="83250" y2="28044"/>
                        <a14:foregroundMark x1="83250" y1="28044" x2="90000" y2="48339"/>
                        <a14:foregroundMark x1="90000" y1="48339" x2="91375" y2="73063"/>
                        <a14:foregroundMark x1="91375" y1="73063" x2="77250" y2="50185"/>
                        <a14:foregroundMark x1="94125" y1="53137" x2="92250" y2="73432"/>
                        <a14:foregroundMark x1="66250" y1="24354" x2="61500" y2="29151"/>
                        <a14:foregroundMark x1="59000" y1="74539" x2="55250" y2="71956"/>
                        <a14:foregroundMark x1="78625" y1="32841" x2="73000" y2="23985"/>
                        <a14:foregroundMark x1="72750" y1="28413" x2="68125" y2="28782"/>
                        <a14:foregroundMark x1="73875" y1="26937" x2="81375" y2="28044"/>
                        <a14:foregroundMark x1="81250" y1="26937" x2="73375" y2="25092"/>
                        <a14:foregroundMark x1="9250" y1="29889" x2="7875" y2="35055"/>
                        <a14:foregroundMark x1="19250" y1="15498" x2="22750" y2="15129"/>
                        <a14:foregroundMark x1="33875" y1="74908" x2="31750" y2="77860"/>
                        <a14:foregroundMark x1="34875" y1="73063" x2="32125" y2="85609"/>
                        <a14:foregroundMark x1="32750" y1="83026" x2="28250" y2="85978"/>
                        <a14:foregroundMark x1="15250" y1="39114" x2="8250" y2="32472"/>
                      </a14:backgroundRemoval>
                    </a14:imgEffect>
                  </a14:imgLayer>
                </a14:imgProps>
              </a:ext>
              <a:ext uri="{28A0092B-C50C-407E-A947-70E740481C1C}">
                <a14:useLocalDpi xmlns:a14="http://schemas.microsoft.com/office/drawing/2010/main" val="0"/>
              </a:ext>
            </a:extLst>
          </a:blip>
          <a:srcRect l="4490" r="53717"/>
          <a:stretch/>
        </p:blipFill>
        <p:spPr bwMode="auto">
          <a:xfrm>
            <a:off x="5810321" y="1311730"/>
            <a:ext cx="1796371" cy="14593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a:extLst>
              <a:ext uri="{FF2B5EF4-FFF2-40B4-BE49-F238E27FC236}">
                <a16:creationId xmlns:a16="http://schemas.microsoft.com/office/drawing/2014/main" id="{43FBD840-71E9-0ADF-D649-6F0E84AA6B83}"/>
              </a:ext>
            </a:extLst>
          </p:cNvPr>
          <p:cNvCxnSpPr>
            <a:cxnSpLocks/>
          </p:cNvCxnSpPr>
          <p:nvPr/>
        </p:nvCxnSpPr>
        <p:spPr>
          <a:xfrm>
            <a:off x="6782397" y="2771067"/>
            <a:ext cx="0" cy="1097037"/>
          </a:xfrm>
          <a:prstGeom prst="line">
            <a:avLst/>
          </a:prstGeom>
          <a:ln w="63500">
            <a:solidFill>
              <a:schemeClr val="accent1">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705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a:extLst>
              <a:ext uri="{FF2B5EF4-FFF2-40B4-BE49-F238E27FC236}">
                <a16:creationId xmlns:a16="http://schemas.microsoft.com/office/drawing/2014/main" id="{7133A7C0-E7DA-3EEC-4594-5C86D24FE368}"/>
              </a:ext>
            </a:extLst>
          </p:cNvPr>
          <p:cNvSpPr txBox="1"/>
          <p:nvPr>
            <p:custDataLst>
              <p:tags r:id="rId1"/>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赛题解析（高教组）</a:t>
            </a:r>
          </a:p>
        </p:txBody>
      </p:sp>
      <p:pic>
        <p:nvPicPr>
          <p:cNvPr id="5" name="图片 4" descr="239-64">
            <a:extLst>
              <a:ext uri="{FF2B5EF4-FFF2-40B4-BE49-F238E27FC236}">
                <a16:creationId xmlns:a16="http://schemas.microsoft.com/office/drawing/2014/main" id="{A379F1D1-5458-C783-A56D-6FFD28FBD0E0}"/>
              </a:ext>
            </a:extLst>
          </p:cNvPr>
          <p:cNvPicPr>
            <a:picLocks noChangeAspect="1"/>
          </p:cNvPicPr>
          <p:nvPr>
            <p:custDataLst>
              <p:tags r:id="rId2"/>
            </p:custDataLst>
          </p:nvPr>
        </p:nvPicPr>
        <p:blipFill>
          <a:blip r:embed="rId5"/>
          <a:stretch>
            <a:fillRect/>
          </a:stretch>
        </p:blipFill>
        <p:spPr>
          <a:xfrm>
            <a:off x="9578340" y="206375"/>
            <a:ext cx="2276475" cy="609600"/>
          </a:xfrm>
          <a:prstGeom prst="rect">
            <a:avLst/>
          </a:prstGeom>
        </p:spPr>
      </p:pic>
      <p:sp>
        <p:nvSpPr>
          <p:cNvPr id="2" name="文本框 1">
            <a:extLst>
              <a:ext uri="{FF2B5EF4-FFF2-40B4-BE49-F238E27FC236}">
                <a16:creationId xmlns:a16="http://schemas.microsoft.com/office/drawing/2014/main" id="{99672C47-7B0D-05EA-9E76-2D2A1D59EEF5}"/>
              </a:ext>
            </a:extLst>
          </p:cNvPr>
          <p:cNvSpPr txBox="1"/>
          <p:nvPr/>
        </p:nvSpPr>
        <p:spPr>
          <a:xfrm>
            <a:off x="296948" y="960066"/>
            <a:ext cx="7172324" cy="369332"/>
          </a:xfrm>
          <a:prstGeom prst="rect">
            <a:avLst/>
          </a:prstGeom>
          <a:noFill/>
        </p:spPr>
        <p:txBody>
          <a:bodyPr wrap="square">
            <a:spAutoFit/>
          </a:bodyPr>
          <a:lstStyle/>
          <a:p>
            <a:r>
              <a:rPr lang="en-US" altLang="zh-CN" sz="1800" b="1" dirty="0">
                <a:solidFill>
                  <a:schemeClr val="tx1">
                    <a:lumMod val="65000"/>
                    <a:lumOff val="35000"/>
                  </a:schemeClr>
                </a:solidFill>
                <a:ea typeface="思源黑体 CN Medium" pitchFamily="34" charset="-122"/>
              </a:rPr>
              <a:t>2 </a:t>
            </a:r>
            <a:r>
              <a:rPr lang="zh-CN" altLang="en-US" sz="1800" b="1" dirty="0">
                <a:solidFill>
                  <a:schemeClr val="tx1">
                    <a:lumMod val="65000"/>
                    <a:lumOff val="35000"/>
                  </a:schemeClr>
                </a:solidFill>
                <a:ea typeface="思源黑体 CN Medium" pitchFamily="34" charset="-122"/>
              </a:rPr>
              <a:t>任务拆解</a:t>
            </a:r>
            <a:endParaRPr lang="en-US" altLang="zh-CN" sz="1800" b="1" dirty="0">
              <a:solidFill>
                <a:schemeClr val="tx1">
                  <a:lumMod val="65000"/>
                  <a:lumOff val="35000"/>
                </a:schemeClr>
              </a:solidFill>
              <a:ea typeface="思源黑体 CN Medium" pitchFamily="34" charset="-122"/>
            </a:endParaRPr>
          </a:p>
        </p:txBody>
      </p:sp>
      <p:pic>
        <p:nvPicPr>
          <p:cNvPr id="6146" name="Picture 2">
            <a:extLst>
              <a:ext uri="{FF2B5EF4-FFF2-40B4-BE49-F238E27FC236}">
                <a16:creationId xmlns:a16="http://schemas.microsoft.com/office/drawing/2014/main" id="{5821992E-258C-1718-9462-F2F306D86B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5274" y="1144732"/>
            <a:ext cx="3299037" cy="23556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013B22D-0274-4264-5CCE-9642DE93C4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4226" y="1670074"/>
            <a:ext cx="3065879" cy="15760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6E0E1B5-076C-88E9-14E7-501B2F1A4D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6946" y="3857376"/>
            <a:ext cx="3858470" cy="185589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BD33539-73D8-B79E-8266-2698BB4A92E8}"/>
              </a:ext>
            </a:extLst>
          </p:cNvPr>
          <p:cNvSpPr txBox="1"/>
          <p:nvPr/>
        </p:nvSpPr>
        <p:spPr>
          <a:xfrm>
            <a:off x="535709" y="1729806"/>
            <a:ext cx="4108817" cy="646331"/>
          </a:xfrm>
          <a:prstGeom prst="rect">
            <a:avLst/>
          </a:prstGeom>
          <a:noFill/>
        </p:spPr>
        <p:txBody>
          <a:bodyPr wrap="none" rtlCol="0">
            <a:spAutoFit/>
          </a:bodyPr>
          <a:lstStyle/>
          <a:p>
            <a:r>
              <a:rPr lang="en-US" altLang="zh-CN" dirty="0"/>
              <a:t>【</a:t>
            </a:r>
            <a:r>
              <a:rPr lang="zh-CN" altLang="en-US" dirty="0"/>
              <a:t>机械改造</a:t>
            </a:r>
            <a:r>
              <a:rPr lang="en-US" altLang="zh-CN" dirty="0"/>
              <a:t>】</a:t>
            </a:r>
            <a:r>
              <a:rPr lang="zh-CN" altLang="en-US" dirty="0"/>
              <a:t>★★</a:t>
            </a:r>
            <a:endParaRPr lang="en-US" altLang="zh-CN" dirty="0"/>
          </a:p>
          <a:p>
            <a:r>
              <a:rPr lang="zh-CN" altLang="en-US" dirty="0">
                <a:solidFill>
                  <a:schemeClr val="tx1">
                    <a:lumMod val="65000"/>
                    <a:lumOff val="35000"/>
                  </a:schemeClr>
                </a:solidFill>
              </a:rPr>
              <a:t>无人车平台需要机械改造加装降落平台</a:t>
            </a:r>
          </a:p>
        </p:txBody>
      </p:sp>
      <p:sp>
        <p:nvSpPr>
          <p:cNvPr id="9" name="文本框 8">
            <a:extLst>
              <a:ext uri="{FF2B5EF4-FFF2-40B4-BE49-F238E27FC236}">
                <a16:creationId xmlns:a16="http://schemas.microsoft.com/office/drawing/2014/main" id="{E988FEE4-A128-3014-EAEF-08CA84FAB843}"/>
              </a:ext>
            </a:extLst>
          </p:cNvPr>
          <p:cNvSpPr txBox="1"/>
          <p:nvPr/>
        </p:nvSpPr>
        <p:spPr>
          <a:xfrm>
            <a:off x="549573" y="4116040"/>
            <a:ext cx="3877985" cy="1477328"/>
          </a:xfrm>
          <a:prstGeom prst="rect">
            <a:avLst/>
          </a:prstGeom>
          <a:noFill/>
        </p:spPr>
        <p:txBody>
          <a:bodyPr wrap="none" rtlCol="0">
            <a:spAutoFit/>
          </a:bodyPr>
          <a:lstStyle/>
          <a:p>
            <a:r>
              <a:rPr lang="en-US" altLang="zh-CN" dirty="0"/>
              <a:t>【</a:t>
            </a:r>
            <a:r>
              <a:rPr lang="zh-CN" altLang="en-US" dirty="0"/>
              <a:t>算法研究</a:t>
            </a:r>
            <a:r>
              <a:rPr lang="en-US" altLang="zh-CN" dirty="0"/>
              <a:t>】</a:t>
            </a:r>
            <a:r>
              <a:rPr lang="zh-CN" altLang="en-US" dirty="0"/>
              <a:t>★★★★★</a:t>
            </a:r>
            <a:endParaRPr lang="en-US" altLang="zh-CN" dirty="0"/>
          </a:p>
          <a:p>
            <a:r>
              <a:rPr lang="zh-CN" altLang="en-US" dirty="0">
                <a:solidFill>
                  <a:schemeClr val="tx1">
                    <a:lumMod val="65000"/>
                    <a:lumOff val="35000"/>
                  </a:schemeClr>
                </a:solidFill>
              </a:rPr>
              <a:t>无人车</a:t>
            </a:r>
            <a:r>
              <a:rPr lang="en-US" altLang="zh-CN" dirty="0">
                <a:solidFill>
                  <a:schemeClr val="tx1">
                    <a:lumMod val="65000"/>
                    <a:lumOff val="35000"/>
                  </a:schemeClr>
                </a:solidFill>
              </a:rPr>
              <a:t>SLAM</a:t>
            </a:r>
            <a:r>
              <a:rPr lang="zh-CN" altLang="en-US" dirty="0">
                <a:solidFill>
                  <a:schemeClr val="tx1">
                    <a:lumMod val="65000"/>
                    <a:lumOff val="35000"/>
                  </a:schemeClr>
                </a:solidFill>
              </a:rPr>
              <a:t>定位和导航</a:t>
            </a:r>
            <a:endParaRPr lang="en-US" altLang="zh-CN" dirty="0">
              <a:solidFill>
                <a:schemeClr val="tx1">
                  <a:lumMod val="65000"/>
                  <a:lumOff val="35000"/>
                </a:schemeClr>
              </a:solidFill>
            </a:endParaRPr>
          </a:p>
          <a:p>
            <a:r>
              <a:rPr lang="zh-CN" altLang="en-US" b="1" dirty="0">
                <a:solidFill>
                  <a:schemeClr val="tx1">
                    <a:lumMod val="65000"/>
                    <a:lumOff val="35000"/>
                  </a:schemeClr>
                </a:solidFill>
              </a:rPr>
              <a:t>无人机对位降落</a:t>
            </a:r>
            <a:endParaRPr lang="en-US" altLang="zh-CN" b="1" dirty="0">
              <a:solidFill>
                <a:schemeClr val="tx1">
                  <a:lumMod val="65000"/>
                  <a:lumOff val="35000"/>
                </a:schemeClr>
              </a:solidFill>
            </a:endParaRPr>
          </a:p>
          <a:p>
            <a:r>
              <a:rPr lang="zh-CN" altLang="en-US" b="1" dirty="0">
                <a:solidFill>
                  <a:schemeClr val="tx1">
                    <a:lumMod val="65000"/>
                    <a:lumOff val="35000"/>
                  </a:schemeClr>
                </a:solidFill>
              </a:rPr>
              <a:t>无人机与无人车多机通讯，多机协同</a:t>
            </a:r>
            <a:endParaRPr lang="en-US" altLang="zh-CN" b="1" dirty="0">
              <a:solidFill>
                <a:schemeClr val="tx1">
                  <a:lumMod val="65000"/>
                  <a:lumOff val="35000"/>
                </a:schemeClr>
              </a:solidFill>
            </a:endParaRPr>
          </a:p>
          <a:p>
            <a:endParaRPr lang="en-US" altLang="zh-CN" dirty="0"/>
          </a:p>
        </p:txBody>
      </p:sp>
      <p:sp>
        <p:nvSpPr>
          <p:cNvPr id="10" name="文本框 9">
            <a:extLst>
              <a:ext uri="{FF2B5EF4-FFF2-40B4-BE49-F238E27FC236}">
                <a16:creationId xmlns:a16="http://schemas.microsoft.com/office/drawing/2014/main" id="{1BB3F684-F11B-A5CF-706D-E53B1CC56368}"/>
              </a:ext>
            </a:extLst>
          </p:cNvPr>
          <p:cNvSpPr txBox="1"/>
          <p:nvPr/>
        </p:nvSpPr>
        <p:spPr>
          <a:xfrm>
            <a:off x="535709" y="2645924"/>
            <a:ext cx="4339650" cy="1200329"/>
          </a:xfrm>
          <a:prstGeom prst="rect">
            <a:avLst/>
          </a:prstGeom>
          <a:noFill/>
        </p:spPr>
        <p:txBody>
          <a:bodyPr wrap="none" rtlCol="0">
            <a:spAutoFit/>
          </a:bodyPr>
          <a:lstStyle/>
          <a:p>
            <a:r>
              <a:rPr lang="en-US" altLang="zh-CN" dirty="0"/>
              <a:t>【</a:t>
            </a:r>
            <a:r>
              <a:rPr lang="zh-CN" altLang="en-US" dirty="0"/>
              <a:t>软件开发</a:t>
            </a:r>
            <a:r>
              <a:rPr lang="en-US" altLang="zh-CN" dirty="0"/>
              <a:t>】</a:t>
            </a:r>
            <a:r>
              <a:rPr lang="zh-CN" altLang="en-US" dirty="0"/>
              <a:t>★★★</a:t>
            </a:r>
            <a:endParaRPr lang="en-US" altLang="zh-CN" dirty="0"/>
          </a:p>
          <a:p>
            <a:r>
              <a:rPr lang="zh-CN" altLang="en-US" dirty="0">
                <a:solidFill>
                  <a:schemeClr val="tx1">
                    <a:lumMod val="65000"/>
                    <a:lumOff val="35000"/>
                  </a:schemeClr>
                </a:solidFill>
              </a:rPr>
              <a:t>无人机</a:t>
            </a:r>
            <a:r>
              <a:rPr lang="en-US" altLang="zh-CN" dirty="0">
                <a:solidFill>
                  <a:schemeClr val="tx1">
                    <a:lumMod val="65000"/>
                    <a:lumOff val="35000"/>
                  </a:schemeClr>
                </a:solidFill>
              </a:rPr>
              <a:t>SDK</a:t>
            </a:r>
            <a:r>
              <a:rPr lang="zh-CN" altLang="en-US" dirty="0">
                <a:solidFill>
                  <a:schemeClr val="tx1">
                    <a:lumMod val="65000"/>
                    <a:lumOff val="35000"/>
                  </a:schemeClr>
                </a:solidFill>
              </a:rPr>
              <a:t>开发，飞行控制与定位</a:t>
            </a:r>
            <a:endParaRPr lang="en-US" altLang="zh-CN" dirty="0">
              <a:solidFill>
                <a:schemeClr val="tx1">
                  <a:lumMod val="65000"/>
                  <a:lumOff val="35000"/>
                </a:schemeClr>
              </a:solidFill>
            </a:endParaRPr>
          </a:p>
          <a:p>
            <a:r>
              <a:rPr lang="zh-CN" altLang="en-US" dirty="0">
                <a:solidFill>
                  <a:schemeClr val="tx1">
                    <a:lumMod val="65000"/>
                    <a:lumOff val="35000"/>
                  </a:schemeClr>
                </a:solidFill>
              </a:rPr>
              <a:t>无人机云台相机和避障双目相机图像输出</a:t>
            </a:r>
            <a:endParaRPr lang="en-US" altLang="zh-CN" dirty="0">
              <a:solidFill>
                <a:schemeClr val="tx1">
                  <a:lumMod val="65000"/>
                  <a:lumOff val="35000"/>
                </a:schemeClr>
              </a:solidFill>
            </a:endParaRPr>
          </a:p>
          <a:p>
            <a:r>
              <a:rPr lang="zh-CN" altLang="en-US" dirty="0">
                <a:solidFill>
                  <a:schemeClr val="tx1">
                    <a:lumMod val="65000"/>
                    <a:lumOff val="35000"/>
                  </a:schemeClr>
                </a:solidFill>
              </a:rPr>
              <a:t>扫码图像处理</a:t>
            </a:r>
            <a:endParaRPr lang="en-US" altLang="zh-CN" dirty="0">
              <a:solidFill>
                <a:schemeClr val="tx1">
                  <a:lumMod val="65000"/>
                  <a:lumOff val="35000"/>
                </a:schemeClr>
              </a:solidFill>
            </a:endParaRPr>
          </a:p>
        </p:txBody>
      </p:sp>
    </p:spTree>
    <p:extLst>
      <p:ext uri="{BB962C8B-B14F-4D97-AF65-F5344CB8AC3E}">
        <p14:creationId xmlns:p14="http://schemas.microsoft.com/office/powerpoint/2010/main" val="68854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a:extLst>
              <a:ext uri="{FF2B5EF4-FFF2-40B4-BE49-F238E27FC236}">
                <a16:creationId xmlns:a16="http://schemas.microsoft.com/office/drawing/2014/main" id="{7133A7C0-E7DA-3EEC-4594-5C86D24FE368}"/>
              </a:ext>
            </a:extLst>
          </p:cNvPr>
          <p:cNvSpPr txBox="1"/>
          <p:nvPr>
            <p:custDataLst>
              <p:tags r:id="rId1"/>
            </p:custDataLst>
          </p:nvPr>
        </p:nvSpPr>
        <p:spPr>
          <a:xfrm>
            <a:off x="407785" y="224470"/>
            <a:ext cx="4516592" cy="523220"/>
          </a:xfrm>
          <a:prstGeom prst="rect">
            <a:avLst/>
          </a:prstGeom>
          <a:noFill/>
        </p:spPr>
        <p:txBody>
          <a:bodyPr wrap="square" rtlCol="0">
            <a:spAutoFit/>
          </a:bodyPr>
          <a:lstStyle/>
          <a:p>
            <a:r>
              <a:rPr lang="zh-CN" altLang="en-US" sz="2800" dirty="0">
                <a:solidFill>
                  <a:schemeClr val="tx1">
                    <a:lumMod val="65000"/>
                    <a:lumOff val="35000"/>
                  </a:schemeClr>
                </a:solidFill>
                <a:latin typeface="思源黑体 CN Medium" pitchFamily="34" charset="-122"/>
                <a:ea typeface="思源黑体 CN Medium" pitchFamily="34" charset="-122"/>
              </a:rPr>
              <a:t>赛题解析（职教组）</a:t>
            </a:r>
          </a:p>
        </p:txBody>
      </p:sp>
      <p:sp>
        <p:nvSpPr>
          <p:cNvPr id="4" name="文本框 3">
            <a:extLst>
              <a:ext uri="{FF2B5EF4-FFF2-40B4-BE49-F238E27FC236}">
                <a16:creationId xmlns:a16="http://schemas.microsoft.com/office/drawing/2014/main" id="{AE45193B-E91E-F7F5-2EDA-BD207F3252FC}"/>
              </a:ext>
            </a:extLst>
          </p:cNvPr>
          <p:cNvSpPr txBox="1"/>
          <p:nvPr/>
        </p:nvSpPr>
        <p:spPr>
          <a:xfrm>
            <a:off x="268091" y="964771"/>
            <a:ext cx="7172324" cy="369332"/>
          </a:xfrm>
          <a:prstGeom prst="rect">
            <a:avLst/>
          </a:prstGeom>
          <a:noFill/>
        </p:spPr>
        <p:txBody>
          <a:bodyPr wrap="square">
            <a:spAutoFit/>
          </a:bodyPr>
          <a:lstStyle/>
          <a:p>
            <a:r>
              <a:rPr lang="en-US" altLang="zh-CN" sz="1800" b="1" dirty="0">
                <a:solidFill>
                  <a:schemeClr val="tx1">
                    <a:lumMod val="65000"/>
                    <a:lumOff val="35000"/>
                  </a:schemeClr>
                </a:solidFill>
                <a:ea typeface="思源黑体 CN Medium" pitchFamily="34" charset="-122"/>
              </a:rPr>
              <a:t>1 </a:t>
            </a:r>
            <a:r>
              <a:rPr lang="zh-CN" altLang="en-US" sz="1800" b="1" dirty="0">
                <a:solidFill>
                  <a:schemeClr val="tx1">
                    <a:lumMod val="65000"/>
                    <a:lumOff val="35000"/>
                  </a:schemeClr>
                </a:solidFill>
                <a:ea typeface="思源黑体 CN Medium" pitchFamily="34" charset="-122"/>
              </a:rPr>
              <a:t>需求分析</a:t>
            </a:r>
            <a:endParaRPr lang="en-US" altLang="zh-CN" sz="1800" b="1" dirty="0">
              <a:solidFill>
                <a:schemeClr val="tx1">
                  <a:lumMod val="65000"/>
                  <a:lumOff val="35000"/>
                </a:schemeClr>
              </a:solidFill>
              <a:ea typeface="思源黑体 CN Medium" pitchFamily="34" charset="-122"/>
            </a:endParaRPr>
          </a:p>
        </p:txBody>
      </p:sp>
      <p:pic>
        <p:nvPicPr>
          <p:cNvPr id="5" name="图片 4" descr="239-64">
            <a:extLst>
              <a:ext uri="{FF2B5EF4-FFF2-40B4-BE49-F238E27FC236}">
                <a16:creationId xmlns:a16="http://schemas.microsoft.com/office/drawing/2014/main" id="{A379F1D1-5458-C783-A56D-6FFD28FBD0E0}"/>
              </a:ext>
            </a:extLst>
          </p:cNvPr>
          <p:cNvPicPr>
            <a:picLocks noChangeAspect="1"/>
          </p:cNvPicPr>
          <p:nvPr>
            <p:custDataLst>
              <p:tags r:id="rId2"/>
            </p:custDataLst>
          </p:nvPr>
        </p:nvPicPr>
        <p:blipFill>
          <a:blip r:embed="rId5"/>
          <a:stretch>
            <a:fillRect/>
          </a:stretch>
        </p:blipFill>
        <p:spPr>
          <a:xfrm>
            <a:off x="9578340" y="206375"/>
            <a:ext cx="2276475" cy="609600"/>
          </a:xfrm>
          <a:prstGeom prst="rect">
            <a:avLst/>
          </a:prstGeom>
        </p:spPr>
      </p:pic>
      <p:sp>
        <p:nvSpPr>
          <p:cNvPr id="7" name="Rectangle 4">
            <a:extLst>
              <a:ext uri="{FF2B5EF4-FFF2-40B4-BE49-F238E27FC236}">
                <a16:creationId xmlns:a16="http://schemas.microsoft.com/office/drawing/2014/main" id="{800D7865-146B-BE44-614A-C033C44C75A4}"/>
              </a:ext>
            </a:extLst>
          </p:cNvPr>
          <p:cNvSpPr>
            <a:spLocks noChangeArrowheads="1"/>
          </p:cNvSpPr>
          <p:nvPr/>
        </p:nvSpPr>
        <p:spPr bwMode="auto">
          <a:xfrm>
            <a:off x="406946" y="1400006"/>
            <a:ext cx="483985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17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333333"/>
                </a:solidFill>
                <a:effectLst/>
                <a:latin typeface="思源黑体 CN Regular"/>
              </a:rPr>
              <a:t>赛题任务：</a:t>
            </a:r>
            <a:endParaRPr kumimoji="0" lang="zh-CN" altLang="zh-CN" sz="900" b="0" i="0" u="none" strike="noStrike" cap="none" normalizeH="0" baseline="0" dirty="0">
              <a:ln>
                <a:noFill/>
              </a:ln>
              <a:solidFill>
                <a:schemeClr val="tx1"/>
              </a:solidFill>
              <a:effectLst/>
              <a:latin typeface="思源黑体 CN Regular"/>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思源黑体 CN Regular"/>
              </a:rPr>
              <a:t>围绕比赛主题——智慧仓储，在指定的比赛时间内，利用无人机和智能车开展空地协同作业</a:t>
            </a:r>
            <a:r>
              <a:rPr kumimoji="0" lang="zh-CN" altLang="zh-CN" sz="1600" b="1" i="0" u="none" strike="noStrike" cap="none" normalizeH="0" baseline="0" dirty="0">
                <a:ln>
                  <a:noFill/>
                </a:ln>
                <a:solidFill>
                  <a:srgbClr val="333333"/>
                </a:solidFill>
                <a:effectLst/>
                <a:latin typeface="思源黑体 CN Regular"/>
              </a:rPr>
              <a:t>（</a:t>
            </a:r>
            <a:r>
              <a:rPr lang="zh-CN" altLang="en-US" sz="1600" b="1" dirty="0">
                <a:solidFill>
                  <a:srgbClr val="333333"/>
                </a:solidFill>
                <a:latin typeface="思源黑体 CN Regular"/>
              </a:rPr>
              <a:t>职</a:t>
            </a:r>
            <a:r>
              <a:rPr kumimoji="0" lang="zh-CN" altLang="en-US" sz="1600" b="1" i="0" u="none" strike="noStrike" cap="none" normalizeH="0" baseline="0" dirty="0">
                <a:ln>
                  <a:noFill/>
                </a:ln>
                <a:solidFill>
                  <a:srgbClr val="333333"/>
                </a:solidFill>
                <a:effectLst/>
                <a:latin typeface="思源黑体 CN Regular"/>
              </a:rPr>
              <a:t>教组：可手动</a:t>
            </a:r>
            <a:r>
              <a:rPr kumimoji="0" lang="zh-CN" altLang="zh-CN" sz="1600" b="1" i="0" u="none" strike="noStrike" cap="none" normalizeH="0" baseline="0" dirty="0">
                <a:ln>
                  <a:noFill/>
                </a:ln>
                <a:solidFill>
                  <a:srgbClr val="333333"/>
                </a:solidFill>
                <a:effectLst/>
                <a:latin typeface="思源黑体 CN Regular"/>
              </a:rPr>
              <a:t>）</a:t>
            </a:r>
            <a:r>
              <a:rPr kumimoji="0" lang="zh-CN" altLang="zh-CN" sz="1600" b="0" i="0" u="none" strike="noStrike" cap="none" normalizeH="0" baseline="0" dirty="0">
                <a:ln>
                  <a:noFill/>
                </a:ln>
                <a:solidFill>
                  <a:srgbClr val="333333"/>
                </a:solidFill>
                <a:effectLst/>
                <a:latin typeface="思源黑体 CN Regular"/>
              </a:rPr>
              <a:t>，完成多项子任务，最终实现对仓库内的货物进行盘点。</a:t>
            </a:r>
            <a:endParaRPr kumimoji="0" lang="zh-CN" altLang="zh-CN" sz="2800" b="0" i="0" u="none" strike="noStrike" cap="none" normalizeH="0" baseline="0" dirty="0">
              <a:ln>
                <a:noFill/>
              </a:ln>
              <a:solidFill>
                <a:schemeClr val="tx1"/>
              </a:solidFill>
              <a:effectLst/>
              <a:latin typeface="思源黑体 CN Regular"/>
            </a:endParaRPr>
          </a:p>
        </p:txBody>
      </p:sp>
      <p:sp>
        <p:nvSpPr>
          <p:cNvPr id="8" name="Rectangle 5">
            <a:extLst>
              <a:ext uri="{FF2B5EF4-FFF2-40B4-BE49-F238E27FC236}">
                <a16:creationId xmlns:a16="http://schemas.microsoft.com/office/drawing/2014/main" id="{C6D6D864-1EBC-768C-5134-40B138FF6467}"/>
              </a:ext>
            </a:extLst>
          </p:cNvPr>
          <p:cNvSpPr>
            <a:spLocks noChangeArrowheads="1"/>
          </p:cNvSpPr>
          <p:nvPr/>
        </p:nvSpPr>
        <p:spPr bwMode="auto">
          <a:xfrm>
            <a:off x="375203" y="2842185"/>
            <a:ext cx="4839855" cy="78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【1】B</a:t>
            </a:r>
            <a:r>
              <a:rPr kumimoji="0" lang="zh-CN" altLang="en-US"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场地有蓝色引导线</a:t>
            </a:r>
            <a:endParaRPr kumimoji="0" lang="en-US"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【2】</a:t>
            </a:r>
            <a:r>
              <a:rPr kumimoji="0" lang="zh-CN" altLang="en-US" sz="1600" b="0" i="0" u="none" strike="noStrike" cap="none" normalizeH="0" baseline="0" dirty="0">
                <a:ln>
                  <a:noFill/>
                </a:ln>
                <a:solidFill>
                  <a:srgbClr val="333333"/>
                </a:solidFill>
                <a:effectLst/>
                <a:latin typeface="Arial" panose="020B0604020202020204" pitchFamily="34" charset="0"/>
                <a:ea typeface="思源黑体 CN Regular" panose="020B0500000000000000"/>
              </a:rPr>
              <a:t>可以手动控制无人机</a:t>
            </a:r>
            <a:endParaRPr kumimoji="0" lang="zh-CN" altLang="zh-CN" sz="1000" b="0" i="0" u="none" strike="noStrike" cap="none" normalizeH="0" baseline="0" dirty="0">
              <a:ln>
                <a:noFill/>
              </a:ln>
              <a:solidFill>
                <a:schemeClr val="tx1"/>
              </a:solidFill>
              <a:effectLst/>
              <a:latin typeface="Arial" panose="020B0604020202020204" pitchFamily="34" charset="0"/>
              <a:ea typeface="思源黑体 CN Regular" panose="020B0500000000000000"/>
            </a:endParaRPr>
          </a:p>
        </p:txBody>
      </p:sp>
      <p:pic>
        <p:nvPicPr>
          <p:cNvPr id="9" name="Picture 2">
            <a:extLst>
              <a:ext uri="{FF2B5EF4-FFF2-40B4-BE49-F238E27FC236}">
                <a16:creationId xmlns:a16="http://schemas.microsoft.com/office/drawing/2014/main" id="{56A722BD-2FB3-E0BE-22F1-6EFE551C65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5334" y="4345075"/>
            <a:ext cx="2133957" cy="15451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337245F-626A-5937-0AE6-60B3FDCC2D0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9225" b="89668" l="5625" r="94125">
                        <a14:foregroundMark x1="11375" y1="59779" x2="11375" y2="59779"/>
                        <a14:foregroundMark x1="11375" y1="59779" x2="5625" y2="42066"/>
                        <a14:foregroundMark x1="5625" y1="42066" x2="8500" y2="33210"/>
                        <a14:foregroundMark x1="11375" y1="59041" x2="17250" y2="81919"/>
                        <a14:foregroundMark x1="17250" y1="81919" x2="26250" y2="85609"/>
                        <a14:foregroundMark x1="26250" y1="85609" x2="20000" y2="68635"/>
                        <a14:foregroundMark x1="20000" y1="68635" x2="14125" y2="39114"/>
                        <a14:foregroundMark x1="14125" y1="39114" x2="23625" y2="40590"/>
                        <a14:foregroundMark x1="23625" y1="40590" x2="31000" y2="22140"/>
                        <a14:foregroundMark x1="31000" y1="22140" x2="39750" y2="23616"/>
                        <a14:foregroundMark x1="39750" y1="23616" x2="38500" y2="35055"/>
                        <a14:foregroundMark x1="32750" y1="22509" x2="24625" y2="15498"/>
                        <a14:foregroundMark x1="24625" y1="15498" x2="23750" y2="21033"/>
                        <a14:foregroundMark x1="24375" y1="14391" x2="19875" y2="16236"/>
                        <a14:foregroundMark x1="66875" y1="39114" x2="72125" y2="40590"/>
                        <a14:foregroundMark x1="56500" y1="71956" x2="48875" y2="57565"/>
                        <a14:foregroundMark x1="48875" y1="57565" x2="58750" y2="33210"/>
                        <a14:foregroundMark x1="58750" y1="33210" x2="67250" y2="26568"/>
                        <a14:foregroundMark x1="67250" y1="26568" x2="64750" y2="30996"/>
                        <a14:foregroundMark x1="75500" y1="41328" x2="83250" y2="28044"/>
                        <a14:foregroundMark x1="83250" y1="28044" x2="90000" y2="48339"/>
                        <a14:foregroundMark x1="90000" y1="48339" x2="91375" y2="73063"/>
                        <a14:foregroundMark x1="91375" y1="73063" x2="77250" y2="50185"/>
                        <a14:foregroundMark x1="94125" y1="53137" x2="92250" y2="73432"/>
                        <a14:foregroundMark x1="66250" y1="24354" x2="61500" y2="29151"/>
                        <a14:foregroundMark x1="59000" y1="74539" x2="55250" y2="71956"/>
                        <a14:foregroundMark x1="78625" y1="32841" x2="73000" y2="23985"/>
                        <a14:foregroundMark x1="72750" y1="28413" x2="68125" y2="28782"/>
                        <a14:foregroundMark x1="73875" y1="26937" x2="81375" y2="28044"/>
                        <a14:foregroundMark x1="81250" y1="26937" x2="73375" y2="25092"/>
                        <a14:foregroundMark x1="9250" y1="29889" x2="7875" y2="35055"/>
                        <a14:foregroundMark x1="19250" y1="15498" x2="22750" y2="15129"/>
                        <a14:foregroundMark x1="33875" y1="74908" x2="31750" y2="77860"/>
                        <a14:foregroundMark x1="34875" y1="73063" x2="32125" y2="85609"/>
                        <a14:foregroundMark x1="32750" y1="83026" x2="28250" y2="85978"/>
                        <a14:foregroundMark x1="15250" y1="39114" x2="8250" y2="32472"/>
                      </a14:backgroundRemoval>
                    </a14:imgEffect>
                  </a14:imgLayer>
                </a14:imgProps>
              </a:ext>
              <a:ext uri="{28A0092B-C50C-407E-A947-70E740481C1C}">
                <a14:useLocalDpi xmlns:a14="http://schemas.microsoft.com/office/drawing/2010/main" val="0"/>
              </a:ext>
            </a:extLst>
          </a:blip>
          <a:srcRect l="4490" r="53717"/>
          <a:stretch/>
        </p:blipFill>
        <p:spPr bwMode="auto">
          <a:xfrm>
            <a:off x="7754128" y="1391426"/>
            <a:ext cx="1796371" cy="14593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a:extLst>
              <a:ext uri="{FF2B5EF4-FFF2-40B4-BE49-F238E27FC236}">
                <a16:creationId xmlns:a16="http://schemas.microsoft.com/office/drawing/2014/main" id="{43FBD840-71E9-0ADF-D649-6F0E84AA6B83}"/>
              </a:ext>
            </a:extLst>
          </p:cNvPr>
          <p:cNvCxnSpPr>
            <a:cxnSpLocks/>
          </p:cNvCxnSpPr>
          <p:nvPr/>
        </p:nvCxnSpPr>
        <p:spPr>
          <a:xfrm>
            <a:off x="8743294" y="2944615"/>
            <a:ext cx="0" cy="1097037"/>
          </a:xfrm>
          <a:prstGeom prst="line">
            <a:avLst/>
          </a:prstGeom>
          <a:ln w="63500">
            <a:solidFill>
              <a:schemeClr val="accent1">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4">
            <a:extLst>
              <a:ext uri="{FF2B5EF4-FFF2-40B4-BE49-F238E27FC236}">
                <a16:creationId xmlns:a16="http://schemas.microsoft.com/office/drawing/2014/main" id="{F222F623-7CFC-AF2F-5F0A-79757E7152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9281128" y="2705127"/>
            <a:ext cx="3065879" cy="15760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40F7B94-655F-39F0-59FC-97946ECD2355}"/>
              </a:ext>
            </a:extLst>
          </p:cNvPr>
          <p:cNvSpPr txBox="1"/>
          <p:nvPr/>
        </p:nvSpPr>
        <p:spPr>
          <a:xfrm>
            <a:off x="3057860" y="3483532"/>
            <a:ext cx="2031325" cy="369332"/>
          </a:xfrm>
          <a:prstGeom prst="rect">
            <a:avLst/>
          </a:prstGeom>
          <a:noFill/>
        </p:spPr>
        <p:txBody>
          <a:bodyPr wrap="none" rtlCol="0">
            <a:spAutoFit/>
          </a:bodyPr>
          <a:lstStyle/>
          <a:p>
            <a:r>
              <a:rPr lang="zh-CN" altLang="en-US" dirty="0"/>
              <a:t>（相同点不赘述）</a:t>
            </a:r>
          </a:p>
        </p:txBody>
      </p:sp>
      <p:sp>
        <p:nvSpPr>
          <p:cNvPr id="14" name="文本框 13">
            <a:extLst>
              <a:ext uri="{FF2B5EF4-FFF2-40B4-BE49-F238E27FC236}">
                <a16:creationId xmlns:a16="http://schemas.microsoft.com/office/drawing/2014/main" id="{ECE103AC-0ACD-0CCF-3170-26FD2462D61C}"/>
              </a:ext>
            </a:extLst>
          </p:cNvPr>
          <p:cNvSpPr txBox="1"/>
          <p:nvPr/>
        </p:nvSpPr>
        <p:spPr>
          <a:xfrm>
            <a:off x="268091" y="3814025"/>
            <a:ext cx="7172324" cy="369332"/>
          </a:xfrm>
          <a:prstGeom prst="rect">
            <a:avLst/>
          </a:prstGeom>
          <a:noFill/>
        </p:spPr>
        <p:txBody>
          <a:bodyPr wrap="square">
            <a:spAutoFit/>
          </a:bodyPr>
          <a:lstStyle/>
          <a:p>
            <a:r>
              <a:rPr lang="en-US" altLang="zh-CN" sz="1800" b="1" dirty="0">
                <a:solidFill>
                  <a:schemeClr val="tx1">
                    <a:lumMod val="65000"/>
                    <a:lumOff val="35000"/>
                  </a:schemeClr>
                </a:solidFill>
                <a:ea typeface="思源黑体 CN Medium" pitchFamily="34" charset="-122"/>
              </a:rPr>
              <a:t>2 </a:t>
            </a:r>
            <a:r>
              <a:rPr lang="zh-CN" altLang="en-US" sz="1800" b="1" dirty="0">
                <a:solidFill>
                  <a:schemeClr val="tx1">
                    <a:lumMod val="65000"/>
                    <a:lumOff val="35000"/>
                  </a:schemeClr>
                </a:solidFill>
                <a:ea typeface="思源黑体 CN Medium" pitchFamily="34" charset="-122"/>
              </a:rPr>
              <a:t>任务拆解</a:t>
            </a:r>
            <a:endParaRPr lang="en-US" altLang="zh-CN" sz="1800" b="1" dirty="0">
              <a:solidFill>
                <a:schemeClr val="tx1">
                  <a:lumMod val="65000"/>
                  <a:lumOff val="35000"/>
                </a:schemeClr>
              </a:solidFill>
              <a:ea typeface="思源黑体 CN Medium" pitchFamily="34" charset="-122"/>
            </a:endParaRPr>
          </a:p>
        </p:txBody>
      </p:sp>
      <p:pic>
        <p:nvPicPr>
          <p:cNvPr id="8196" name="Picture 4">
            <a:extLst>
              <a:ext uri="{FF2B5EF4-FFF2-40B4-BE49-F238E27FC236}">
                <a16:creationId xmlns:a16="http://schemas.microsoft.com/office/drawing/2014/main" id="{F0123704-D837-588F-2615-DA2A972647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75220" y="3301306"/>
            <a:ext cx="2080973" cy="148069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a:extLst>
              <a:ext uri="{FF2B5EF4-FFF2-40B4-BE49-F238E27FC236}">
                <a16:creationId xmlns:a16="http://schemas.microsoft.com/office/drawing/2014/main" id="{72C54F25-9661-334E-F3F9-FE42BB00D892}"/>
              </a:ext>
            </a:extLst>
          </p:cNvPr>
          <p:cNvCxnSpPr>
            <a:cxnSpLocks/>
          </p:cNvCxnSpPr>
          <p:nvPr/>
        </p:nvCxnSpPr>
        <p:spPr>
          <a:xfrm flipH="1">
            <a:off x="6994637" y="2655434"/>
            <a:ext cx="789968" cy="703500"/>
          </a:xfrm>
          <a:prstGeom prst="line">
            <a:avLst/>
          </a:prstGeom>
          <a:ln w="63500">
            <a:solidFill>
              <a:schemeClr val="accent1">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5D0EF95-8551-6C8A-EEEE-AB4465D8FE48}"/>
              </a:ext>
            </a:extLst>
          </p:cNvPr>
          <p:cNvSpPr txBox="1"/>
          <p:nvPr/>
        </p:nvSpPr>
        <p:spPr>
          <a:xfrm>
            <a:off x="406946" y="4307955"/>
            <a:ext cx="5061505" cy="1384995"/>
          </a:xfrm>
          <a:prstGeom prst="rect">
            <a:avLst/>
          </a:prstGeom>
          <a:noFill/>
        </p:spPr>
        <p:txBody>
          <a:bodyPr wrap="square">
            <a:spAutoFit/>
          </a:bodyPr>
          <a:lstStyle/>
          <a:p>
            <a:r>
              <a:rPr lang="zh-CN" altLang="en-US" sz="1400" b="1" dirty="0"/>
              <a:t>视觉巡线：</a:t>
            </a:r>
            <a:endParaRPr lang="en-US" altLang="zh-CN" sz="1400" b="1" dirty="0"/>
          </a:p>
          <a:p>
            <a:r>
              <a:rPr lang="zh-CN" altLang="en-US" sz="1400" dirty="0"/>
              <a:t>可以利用蓝色引导线作为循迹跟踪线，实现无人车全场定位和自主循迹导航</a:t>
            </a:r>
            <a:endParaRPr lang="en-US" altLang="zh-CN" sz="1400" dirty="0"/>
          </a:p>
          <a:p>
            <a:endParaRPr lang="en-US" altLang="zh-CN" sz="1400" dirty="0"/>
          </a:p>
          <a:p>
            <a:r>
              <a:rPr lang="zh-CN" altLang="en-US" sz="1400" b="1" dirty="0"/>
              <a:t>无人机操控：</a:t>
            </a:r>
            <a:endParaRPr lang="en-US" altLang="zh-CN" sz="1400" b="1" dirty="0"/>
          </a:p>
          <a:p>
            <a:r>
              <a:rPr lang="zh-CN" altLang="en-US" sz="1400" dirty="0"/>
              <a:t>无人机手动控制，调用</a:t>
            </a:r>
            <a:r>
              <a:rPr lang="en-US" altLang="zh-CN" sz="1400" dirty="0"/>
              <a:t>SDK</a:t>
            </a:r>
            <a:r>
              <a:rPr lang="zh-CN" altLang="en-US" sz="1400" dirty="0"/>
              <a:t>获取相机图像进行扫码作业</a:t>
            </a:r>
            <a:endParaRPr lang="en-US" altLang="zh-CN" sz="1400" dirty="0"/>
          </a:p>
        </p:txBody>
      </p:sp>
    </p:spTree>
    <p:extLst>
      <p:ext uri="{BB962C8B-B14F-4D97-AF65-F5344CB8AC3E}">
        <p14:creationId xmlns:p14="http://schemas.microsoft.com/office/powerpoint/2010/main" val="18834044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4cd97330-0e38-4d4c-aef1-384b1c2bfef5"/>
  <p:tag name="COMMONDATA" val="eyJoZGlkIjoiYzYyMmQzYmNmNjMxYWM1YmUxYjUyNTVmYWFmMTVkMj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efntsoqs">
      <a:majorFont>
        <a:latin typeface="Source Han Serif CN"/>
        <a:ea typeface="Source Han Serif CN"/>
        <a:cs typeface=""/>
      </a:majorFont>
      <a:minorFont>
        <a:latin typeface="Source Han Serif CN"/>
        <a:ea typeface="Source Han Serif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Executive</Template>
  <TotalTime>1142</TotalTime>
  <Words>2913</Words>
  <Application>Microsoft Office PowerPoint</Application>
  <PresentationFormat>宽屏</PresentationFormat>
  <Paragraphs>223</Paragraphs>
  <Slides>14</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inherit</vt:lpstr>
      <vt:lpstr>Source Han Serif CN</vt:lpstr>
      <vt:lpstr>思源黑体 CN Medium</vt:lpstr>
      <vt:lpstr>思源黑体 CN Regular</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Liang Lebin</cp:lastModifiedBy>
  <cp:revision>80</cp:revision>
  <dcterms:created xsi:type="dcterms:W3CDTF">2019-05-30T08:11:00Z</dcterms:created>
  <dcterms:modified xsi:type="dcterms:W3CDTF">2023-04-03T08:44:09Z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7AD6479C315E4690ACD1547C07BC2B8F_12</vt:lpwstr>
  </property>
  <property fmtid="{D5CDD505-2E9C-101B-9397-08002B2CF9AE}" pid="3" name="KSOProductBuildVer">
    <vt:lpwstr>2052-11.1.0.14018</vt:lpwstr>
  </property>
</Properties>
</file>